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60" r:id="rId6"/>
    <p:sldId id="259" r:id="rId7"/>
    <p:sldId id="264" r:id="rId8"/>
    <p:sldId id="262" r:id="rId9"/>
    <p:sldId id="265" r:id="rId10"/>
    <p:sldId id="266" r:id="rId11"/>
    <p:sldId id="268" r:id="rId12"/>
    <p:sldId id="267" r:id="rId13"/>
    <p:sldId id="273" r:id="rId14"/>
    <p:sldId id="263" r:id="rId15"/>
    <p:sldId id="279" r:id="rId16"/>
    <p:sldId id="282" r:id="rId17"/>
    <p:sldId id="281" r:id="rId18"/>
    <p:sldId id="307" r:id="rId19"/>
    <p:sldId id="285" r:id="rId20"/>
    <p:sldId id="286" r:id="rId21"/>
    <p:sldId id="288" r:id="rId22"/>
    <p:sldId id="293" r:id="rId23"/>
    <p:sldId id="290" r:id="rId24"/>
    <p:sldId id="300" r:id="rId25"/>
    <p:sldId id="305" r:id="rId26"/>
    <p:sldId id="306" r:id="rId27"/>
    <p:sldId id="295" r:id="rId28"/>
    <p:sldId id="298" r:id="rId29"/>
    <p:sldId id="299" r:id="rId30"/>
    <p:sldId id="302" r:id="rId31"/>
    <p:sldId id="308" r:id="rId32"/>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DD6"/>
    <a:srgbClr val="FFFEA3"/>
    <a:srgbClr val="FFFE77"/>
    <a:srgbClr val="FFF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0" d="100"/>
          <a:sy n="80" d="100"/>
        </p:scale>
        <p:origin x="739"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gs" Target="tags/tag47.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52D60-BDC4-490B-8763-E36C55EA56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C727C-FA1D-4275-8A14-B4B6A3F27C5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defTabSz="1218565" eaLnBrk="1" fontAlgn="auto" hangingPunct="1">
              <a:spcBef>
                <a:spcPts val="0"/>
              </a:spcBef>
              <a:spcAft>
                <a:spcPts val="0"/>
              </a:spcAft>
              <a:defRPr/>
            </a:pPr>
            <a:endParaRPr lang="zh-CN" altLang="en-US" sz="1865"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30000"/>
              </a:spcBef>
              <a:buFont typeface="Arial" panose="020B0604020202020204" pitchFamily="34" charset="0"/>
              <a:defRPr>
                <a:solidFill>
                  <a:srgbClr val="FF0000"/>
                </a:solidFill>
                <a:latin typeface="Calibri" panose="020F0502020204030204" pitchFamily="34" charset="0"/>
                <a:ea typeface="宋体" panose="02010600030101010101" pitchFamily="2" charset="-122"/>
              </a:defRPr>
            </a:lvl1pPr>
            <a:lvl2pPr marL="742950" indent="-285750">
              <a:spcBef>
                <a:spcPct val="3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600">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r" defTabSz="1217295" rtl="0" eaLnBrk="0" fontAlgn="base" latinLnBrk="0" hangingPunct="0">
              <a:lnSpc>
                <a:spcPct val="100000"/>
              </a:lnSpc>
              <a:spcBef>
                <a:spcPct val="0"/>
              </a:spcBef>
              <a:spcAft>
                <a:spcPct val="0"/>
              </a:spcAft>
              <a:buClrTx/>
              <a:buSzTx/>
              <a:buFontTx/>
              <a:buNone/>
              <a:defRPr/>
            </a:pPr>
            <a:fld id="{FADC5A8A-2915-45FF-8245-75070A7CF0E2}"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在小猫商店里，</a:t>
            </a:r>
            <a:r>
              <a:rPr lang="zh-CN" altLang="en-US"/>
              <a:t>小猫老板决定为计算器增添一些有趣的修饰符，</a:t>
            </a:r>
            <a:r>
              <a:rPr lang="zh-CN" altLang="en-US"/>
              <a:t>就像是为小猫们的玩具添上了五光十色的羽毛，让它们变得更加美丽迷人。这些修饰符就像是在计算器的每一个按钮上点缀了闪闪发光的宝石。</a:t>
            </a:r>
            <a:endParaRPr lang="zh-CN" altLang="en-US"/>
          </a:p>
          <a:p>
            <a:r>
              <a:rPr lang="zh-CN" altLang="en-US"/>
              <a:t>这些是一些修饰符，接下来我们就用</a:t>
            </a:r>
            <a:r>
              <a:rPr lang="en-US" altLang="zh-CN"/>
              <a:t>const</a:t>
            </a:r>
            <a:r>
              <a:rPr lang="zh-CN" altLang="en-US"/>
              <a:t>举例</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a:t>
            </a:r>
            <a:r>
              <a:rPr lang="zh-CN" altLang="en-US"/>
              <a:t>护甲，这个护甲让计算器的一些特殊功能变得无法改变，把一些珍贵的玩具放在橱窗里，无论怎么摆弄都不会改变它们的珍贵价值。</a:t>
            </a:r>
            <a:endParaRPr lang="zh-CN" altLang="en-US"/>
          </a:p>
          <a:p>
            <a:endParaRPr lang="zh-CN" altLang="en-US"/>
          </a:p>
          <a:p>
            <a:r>
              <a:rPr lang="zh-CN" altLang="en-US"/>
              <a:t>现在我们来看看下面的图片中有几只</a:t>
            </a:r>
            <a:r>
              <a:rPr lang="zh-CN" altLang="en-US"/>
              <a:t>小猫</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a:t>
            </a:r>
            <a:r>
              <a:rPr lang="zh-CN" altLang="en-US"/>
              <a:t>护甲，这个护甲让计算器的一些特殊功能变得无法改变，把一些珍贵的玩具放在橱窗里，无论怎么摆弄都不会改变它们的珍贵价值。</a:t>
            </a:r>
            <a:endParaRPr lang="zh-CN" altLang="en-US"/>
          </a:p>
          <a:p>
            <a:endParaRPr lang="zh-CN" altLang="en-US"/>
          </a:p>
          <a:p>
            <a:r>
              <a:rPr lang="zh-CN" altLang="en-US"/>
              <a:t>现在我们来看看下面的图片中有几只</a:t>
            </a:r>
            <a:r>
              <a:rPr lang="zh-CN" altLang="en-US"/>
              <a:t>小猫</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a:t>
            </a:r>
            <a:r>
              <a:rPr lang="zh-CN" altLang="en-US"/>
              <a:t>护甲，这个护甲让计算器的一些特殊功能变得无法改变，把一些珍贵的玩具放在橱窗里，无论怎么摆弄都不会改变它们的珍贵价值。</a:t>
            </a:r>
            <a:endParaRPr lang="zh-CN" altLang="en-US"/>
          </a:p>
          <a:p>
            <a:endParaRPr lang="zh-CN" altLang="en-US"/>
          </a:p>
          <a:p>
            <a:r>
              <a:rPr lang="zh-CN" altLang="en-US"/>
              <a:t>现在我们来看看下面的图片中有几只</a:t>
            </a:r>
            <a:r>
              <a:rPr lang="zh-CN" altLang="en-US"/>
              <a:t>小猫</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 什么是 static 魔法？</a:t>
            </a:r>
            <a:endParaRPr lang="zh-CN" altLang="en-US"/>
          </a:p>
          <a:p>
            <a:endParaRPr lang="zh-CN" altLang="en-US"/>
          </a:p>
          <a:p>
            <a:r>
              <a:rPr lang="zh-CN" altLang="en-US"/>
              <a:t>首先，让我们来想象一下你们的房间。如果你们在房间里放了一个魔法玩具，而这个魔法玩具有一个特殊的开关，每次你们打开它，玩具就会记住上一次的状态。就像是魔法记忆一样！</a:t>
            </a:r>
            <a:endParaRPr lang="zh-CN" altLang="en-US"/>
          </a:p>
          <a:p>
            <a:endParaRPr lang="zh-CN" altLang="en-US"/>
          </a:p>
          <a:p>
            <a:r>
              <a:rPr lang="zh-CN" altLang="en-US"/>
              <a:t>在计算的世界里，static 就是一种类似的魔法。当我们使用 static 修饰符时，我们就给数字穿上了一件魔法外套，能够记住你上一次跟它玩耍时的样子。就像现在他就被我们顺时针旋转了</a:t>
            </a:r>
            <a:r>
              <a:rPr lang="en-US" altLang="zh-CN"/>
              <a:t>30</a:t>
            </a:r>
            <a:r>
              <a:rPr lang="zh-CN" altLang="en-US"/>
              <a:t>度，我们下一次跟它玩呢又把他旋转了</a:t>
            </a:r>
            <a:r>
              <a:rPr lang="en-US" altLang="zh-CN"/>
              <a:t>30</a:t>
            </a:r>
            <a:r>
              <a:rPr lang="zh-CN" altLang="en-US"/>
              <a:t>°，它会一直保存上一次的</a:t>
            </a:r>
            <a:r>
              <a:rPr lang="zh-CN" altLang="en-US"/>
              <a:t>状态。</a:t>
            </a:r>
            <a:endParaRPr lang="zh-CN" altLang="en-US"/>
          </a:p>
          <a:p>
            <a:r>
              <a:rPr lang="zh-CN" altLang="en-US"/>
              <a:t>回归到我们的</a:t>
            </a:r>
            <a:r>
              <a:rPr lang="en-US" altLang="zh-CN"/>
              <a:t>c++</a:t>
            </a:r>
            <a:r>
              <a:rPr lang="zh-CN" altLang="en-US"/>
              <a:t>，它的作用就是在多次调用函数的时候它里面的形参就会记住上一次的值。现在让我们编写一个程序</a:t>
            </a:r>
            <a:r>
              <a:rPr lang="zh-CN" altLang="en-US"/>
              <a:t>感受一下。</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首先我们定义一个自增函数，定义里面的一个变量加个</a:t>
            </a:r>
            <a:r>
              <a:rPr lang="en-US" altLang="zh-CN"/>
              <a:t>static</a:t>
            </a:r>
            <a:r>
              <a:rPr lang="zh-CN" altLang="en-US"/>
              <a:t>，就像</a:t>
            </a:r>
            <a:r>
              <a:rPr lang="zh-CN" altLang="en-US"/>
              <a:t>这样。</a:t>
            </a:r>
            <a:endParaRPr lang="zh-CN" altLang="en-US"/>
          </a:p>
          <a:p>
            <a:r>
              <a:rPr lang="zh-CN" altLang="en-US"/>
              <a:t>然后我们在主程序中调用三次这个函数，就像</a:t>
            </a:r>
            <a:r>
              <a:rPr lang="zh-CN" altLang="en-US"/>
              <a:t>这样。</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首先我们定义一个自增函数，定义里面的一个变量加个</a:t>
            </a:r>
            <a:r>
              <a:rPr lang="en-US" altLang="zh-CN"/>
              <a:t>static</a:t>
            </a:r>
            <a:r>
              <a:rPr lang="zh-CN" altLang="en-US"/>
              <a:t>，就像</a:t>
            </a:r>
            <a:r>
              <a:rPr lang="zh-CN" altLang="en-US"/>
              <a:t>这样。</a:t>
            </a:r>
            <a:endParaRPr lang="zh-CN" altLang="en-US"/>
          </a:p>
          <a:p>
            <a:r>
              <a:rPr lang="zh-CN" altLang="en-US"/>
              <a:t>然后我们在主程序中调用三次这个函数，就像</a:t>
            </a:r>
            <a:r>
              <a:rPr lang="zh-CN" altLang="en-US"/>
              <a:t>这样。</a:t>
            </a:r>
            <a:endParaRPr lang="zh-CN" altLang="en-US"/>
          </a:p>
          <a:p>
            <a:r>
              <a:rPr lang="zh-CN" altLang="en-US"/>
              <a:t>运行这个程序</a:t>
            </a:r>
            <a:r>
              <a:rPr lang="zh-CN" altLang="en-US"/>
              <a:t>之后，我们就会发现</a:t>
            </a:r>
            <a:r>
              <a:rPr lang="en-US" altLang="zh-CN"/>
              <a:t>count</a:t>
            </a:r>
            <a:r>
              <a:rPr lang="zh-CN" altLang="en-US"/>
              <a:t>并没有被反复赋值为</a:t>
            </a:r>
            <a:r>
              <a:rPr lang="en-US" altLang="zh-CN"/>
              <a:t>0</a:t>
            </a:r>
            <a:r>
              <a:rPr lang="zh-CN" altLang="en-US"/>
              <a:t>，而是保持上一次改变改变后的</a:t>
            </a:r>
            <a:r>
              <a:rPr lang="zh-CN" altLang="en-US"/>
              <a:t>状态。</a:t>
            </a:r>
            <a:endParaRPr lang="zh-CN" altLang="en-US"/>
          </a:p>
          <a:p>
            <a:r>
              <a:rPr lang="zh-CN" altLang="en-US"/>
              <a:t>好的，修饰符就介绍到这里，接下来进入最后一个</a:t>
            </a:r>
            <a:r>
              <a:rPr lang="zh-CN" altLang="en-US"/>
              <a:t>环节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答案：B。魔法计算棒的主要作用是进行数字运算，让我们轻松获得计算的结果。</a:t>
            </a:r>
            <a:endParaRPr lang="zh-CN" altLang="en-US"/>
          </a:p>
          <a:p>
            <a:endParaRPr lang="zh-CN" altLang="en-US"/>
          </a:p>
          <a:p>
            <a:r>
              <a:rPr lang="zh-CN" altLang="en-US"/>
              <a:t>答案：</a:t>
            </a:r>
            <a:r>
              <a:rPr lang="en-US" altLang="zh-CN"/>
              <a:t>C</a:t>
            </a:r>
            <a:r>
              <a:rPr lang="zh-CN" altLang="en-US"/>
              <a:t>。在除法运算中，如果第二个数字是0，需要小心使用，确保第二个数字不为0。</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答案：真。整数和浮点数在除法运算上的确有不同之处。</a:t>
            </a:r>
            <a:endParaRPr lang="zh-CN" altLang="en-US"/>
          </a:p>
          <a:p>
            <a:endParaRPr lang="zh-CN" altLang="en-US"/>
          </a:p>
          <a:p>
            <a:r>
              <a:rPr lang="zh-CN" altLang="en-US"/>
              <a:t>答案：</a:t>
            </a:r>
            <a:r>
              <a:rPr lang="zh-CN" altLang="en-US"/>
              <a:t>错。使用const修饰符创建的数字是不可修改的魔法常数。</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static修饰符可以让数字在函数调用之间保持其值。 它为数字增加了一种特殊的魔法，使得它们在计算的舞台上保持独特的效果。</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static修饰符可以让数字在函数调用之间保持其值。 它为数字增加了一种特殊的魔法，使得它们在计算的舞台上保持独特的效果。</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喵喵</a:t>
            </a:r>
            <a:r>
              <a:rPr lang="en-US" altLang="zh-CN"/>
              <a:t>~</a:t>
            </a:r>
            <a:r>
              <a:rPr lang="zh-CN" altLang="en-US"/>
              <a:t>，在我们开始小猫老板计算器的编程冒险之前，我们需要先打开一扇通往奇幻世界的大门。这扇大门就是我们的 C++ 程序构建框架。</a:t>
            </a:r>
            <a:endParaRPr lang="zh-CN" altLang="en-US"/>
          </a:p>
          <a:p>
            <a:r>
              <a:rPr lang="zh-CN" altLang="en-US"/>
              <a:t>#include &lt;iostream&gt;：就像是一把能打开通向奇幻世界门户的钥匙，让我们能够使用 C++ 的奇妙功能。</a:t>
            </a:r>
            <a:endParaRPr lang="zh-CN" altLang="en-US"/>
          </a:p>
          <a:p>
            <a:r>
              <a:rPr lang="zh-CN" altLang="en-US"/>
              <a:t>using namespace std;：就好比是一个魔法宝盒，让我们可以随心所欲地使用 C++ 的各种神奇功能。</a:t>
            </a:r>
            <a:endParaRPr lang="zh-CN" altLang="en-US"/>
          </a:p>
          <a:p>
            <a:r>
              <a:rPr lang="zh-CN" altLang="en-US"/>
              <a:t>int main()：这是我们穿越奇妙大门后来到的第一个地方，就像是一个神秘的城堡，等待我们去探险。</a:t>
            </a:r>
            <a:endParaRPr lang="zh-CN" altLang="en-US"/>
          </a:p>
          <a:p>
            <a:r>
              <a:rPr lang="zh-CN" altLang="en-US"/>
              <a:t>{}：大括号里面是我们的探险地图，告诉我们在这个奇妙城堡中应该怎么走。</a:t>
            </a:r>
            <a:endParaRPr lang="zh-CN" altLang="en-US"/>
          </a:p>
          <a:p>
            <a:r>
              <a:rPr lang="en-US" altLang="zh-CN"/>
              <a:t>return 0</a:t>
            </a:r>
            <a:r>
              <a:rPr lang="zh-CN" altLang="en-US"/>
              <a:t>是个离开冒险地图的好习惯，该和这段冒险做告别</a:t>
            </a:r>
            <a:r>
              <a:rPr lang="zh-CN" altLang="en-US"/>
              <a:t>了。</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小猫老板计算器就像是一只神奇的算术小爪，轻轻一划，就能帮我们算出各种数学问题。而 cout 和 cin 就像是猫猫的两个爪子，一个负责输出，一个负责输入，他们也很好记，</a:t>
            </a:r>
            <a:r>
              <a:rPr lang="en-US" altLang="zh-CN"/>
              <a:t>cout</a:t>
            </a:r>
            <a:r>
              <a:rPr lang="zh-CN" altLang="en-US"/>
              <a:t>就是代表</a:t>
            </a:r>
            <a:r>
              <a:rPr lang="en-US" altLang="zh-CN"/>
              <a:t>c++</a:t>
            </a:r>
            <a:r>
              <a:rPr lang="zh-CN" altLang="en-US"/>
              <a:t>语言的</a:t>
            </a:r>
            <a:r>
              <a:rPr lang="en-US" altLang="zh-CN"/>
              <a:t>c</a:t>
            </a:r>
            <a:r>
              <a:rPr lang="zh-CN" altLang="en-US"/>
              <a:t>和输出的</a:t>
            </a:r>
            <a:r>
              <a:rPr lang="en-US" altLang="zh-CN"/>
              <a:t>out</a:t>
            </a:r>
            <a:r>
              <a:rPr lang="zh-CN" altLang="en-US"/>
              <a:t>的结合，</a:t>
            </a:r>
            <a:r>
              <a:rPr lang="en-US" altLang="zh-CN"/>
              <a:t>cin</a:t>
            </a:r>
            <a:r>
              <a:rPr lang="zh-CN" altLang="en-US"/>
              <a:t>也是</a:t>
            </a:r>
            <a:r>
              <a:rPr lang="en-US" altLang="zh-CN"/>
              <a:t>c</a:t>
            </a:r>
            <a:r>
              <a:rPr lang="zh-CN" altLang="en-US"/>
              <a:t>和代表输入的</a:t>
            </a:r>
            <a:r>
              <a:rPr lang="en-US" altLang="zh-CN"/>
              <a:t>in</a:t>
            </a:r>
            <a:r>
              <a:rPr lang="zh-CN" altLang="en-US"/>
              <a:t>的</a:t>
            </a:r>
            <a:r>
              <a:rPr lang="zh-CN" altLang="en-US"/>
              <a:t>结合，让我们一窥其中的奥秘。</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小猫老板计算器就像是一只神奇的算术小爪，轻轻一划，就能帮我们算出各种数学问题。而 cout 和 cin 就是我们与计算器进行对话的方式，让我们一窥其中的奥秘。</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接下来我们将学习两个内容</a:t>
            </a:r>
            <a:r>
              <a:rPr lang="en-US" altLang="zh-CN"/>
              <a:t>——</a:t>
            </a:r>
            <a:r>
              <a:rPr lang="zh-CN" altLang="en-US"/>
              <a:t>数据类型和运算符。他们两个就是小猫老板两只猫爪上的指头，我们将学习关于</a:t>
            </a:r>
            <a:r>
              <a:rPr lang="zh-CN" altLang="en-US"/>
              <a:t>他们的奇妙知识。</a:t>
            </a:r>
            <a:endParaRPr lang="zh-CN" altLang="en-US"/>
          </a:p>
          <a:p>
            <a:r>
              <a:rPr lang="zh-CN" altLang="en-US"/>
              <a:t>首先是</a:t>
            </a:r>
            <a:r>
              <a:rPr lang="zh-CN" altLang="en-US"/>
              <a:t>数据类型，</a:t>
            </a:r>
            <a:endParaRPr lang="zh-CN" altLang="en-US"/>
          </a:p>
          <a:p>
            <a:r>
              <a:rPr lang="zh-CN" altLang="en-US"/>
              <a:t>整数类型</a:t>
            </a:r>
            <a:r>
              <a:rPr lang="en-US" altLang="zh-CN"/>
              <a:t>int</a:t>
            </a:r>
            <a:r>
              <a:rPr lang="zh-CN" altLang="en-US"/>
              <a:t>： 这就像是小猫老板的力量指头，用于处理没有小数部分的数字，比如1、2、3。</a:t>
            </a:r>
            <a:endParaRPr lang="zh-CN" altLang="en-US"/>
          </a:p>
          <a:p>
            <a:r>
              <a:rPr lang="zh-CN" altLang="en-US"/>
              <a:t>浮点类型</a:t>
            </a:r>
            <a:r>
              <a:rPr lang="en-US" altLang="zh-CN"/>
              <a:t>float</a:t>
            </a:r>
            <a:r>
              <a:rPr lang="zh-CN" altLang="en-US"/>
              <a:t>和</a:t>
            </a:r>
            <a:r>
              <a:rPr lang="en-US" altLang="zh-CN"/>
              <a:t>double</a:t>
            </a:r>
            <a:r>
              <a:rPr lang="zh-CN" altLang="en-US"/>
              <a:t>： 像是小猫老板灵巧的指头，可以处理带有小数部分的数字，比如1.5、2.8。</a:t>
            </a:r>
            <a:endParaRPr lang="zh-CN" altLang="en-US"/>
          </a:p>
          <a:p>
            <a:r>
              <a:rPr lang="zh-CN" altLang="en-US"/>
              <a:t>字符类型</a:t>
            </a:r>
            <a:r>
              <a:rPr lang="en-US" altLang="zh-CN"/>
              <a:t>char</a:t>
            </a:r>
            <a:r>
              <a:rPr lang="zh-CN" altLang="en-US"/>
              <a:t>： 就像小猫老板的咕咕指头，用于表示单个字符，比如 'A'、'b'。</a:t>
            </a:r>
            <a:endParaRPr lang="zh-CN" altLang="en-US"/>
          </a:p>
          <a:p>
            <a:r>
              <a:rPr lang="zh-CN" altLang="en-US"/>
              <a:t>布尔类型</a:t>
            </a:r>
            <a:r>
              <a:rPr lang="en-US" altLang="zh-CN"/>
              <a:t>bool</a:t>
            </a:r>
            <a:r>
              <a:rPr lang="zh-CN" altLang="en-US"/>
              <a:t>： 就像小猫老板的判断指头，只能表示真或假，对错，是非。简单来说</a:t>
            </a:r>
            <a:r>
              <a:rPr lang="en-US" altLang="zh-CN"/>
              <a:t>0</a:t>
            </a:r>
            <a:r>
              <a:rPr lang="zh-CN" altLang="en-US"/>
              <a:t>就是错，非</a:t>
            </a:r>
            <a:r>
              <a:rPr lang="en-US" altLang="zh-CN"/>
              <a:t>0</a:t>
            </a:r>
            <a:r>
              <a:rPr lang="zh-CN" altLang="en-US"/>
              <a:t>就是</a:t>
            </a:r>
            <a:r>
              <a:rPr lang="zh-CN" altLang="en-US"/>
              <a:t>对。</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接下来看另一个猫爪上的指头，也就是</a:t>
            </a:r>
            <a:r>
              <a:rPr lang="zh-CN" altLang="en-US"/>
              <a:t>运算符。</a:t>
            </a:r>
            <a:endParaRPr lang="zh-CN" altLang="en-US"/>
          </a:p>
          <a:p>
            <a:r>
              <a:rPr lang="zh-CN" altLang="en-US"/>
              <a:t>加法运算符 +： 就像小猫老板的欢快指头，把两个数字加在一起，产生一个全新的数字。</a:t>
            </a:r>
            <a:endParaRPr lang="zh-CN" altLang="en-US"/>
          </a:p>
          <a:p>
            <a:r>
              <a:rPr lang="zh-CN" altLang="en-US"/>
              <a:t>减法运算符 -： 就像小猫老板的冷静指头，从一个数字中减去另一个数字，得到一个新的数字。</a:t>
            </a:r>
            <a:endParaRPr lang="zh-CN" altLang="en-US"/>
          </a:p>
          <a:p>
            <a:r>
              <a:rPr lang="zh-CN" altLang="en-US"/>
              <a:t>乘法运算符 *： 就像小猫老板的炫酷指头，将两个数字相乘，创造出一个神奇的数字。</a:t>
            </a:r>
            <a:endParaRPr lang="zh-CN" altLang="en-US"/>
          </a:p>
          <a:p>
            <a:r>
              <a:rPr lang="zh-CN" altLang="en-US"/>
              <a:t>除法运算符 /： 就像小猫老板的公正指头，将一个数字除以另一个数字，得到一个公正的结果。</a:t>
            </a:r>
            <a:endParaRPr lang="zh-CN" altLang="en-US"/>
          </a:p>
          <a:p>
            <a:endParaRPr lang="zh-CN" altLang="en-US"/>
          </a:p>
          <a:p>
            <a:endParaRPr lang="zh-CN" altLang="en-US"/>
          </a:p>
          <a:p>
            <a:r>
              <a:rPr lang="zh-CN" altLang="en-US"/>
              <a:t>扩展：当然，运算符不只这四个，</a:t>
            </a:r>
            <a:r>
              <a:rPr lang="zh-CN" altLang="en-US"/>
              <a:t>还有</a:t>
            </a:r>
            <a:endParaRPr lang="zh-CN" altLang="en-US"/>
          </a:p>
          <a:p>
            <a:r>
              <a:rPr lang="zh-CN" altLang="en-US"/>
              <a:t>取余运算符 %： 就像小猫老板的玩心指头，取两个数字相除后的余数，玩出新花样。</a:t>
            </a:r>
            <a:endParaRPr lang="zh-CN" altLang="en-US"/>
          </a:p>
          <a:p>
            <a:r>
              <a:rPr lang="zh-CN" altLang="en-US"/>
              <a:t>自增运算符 ++： 就像小猫老板的成长指头，让一个数字自己加上1，变得更大更强大。</a:t>
            </a:r>
            <a:endParaRPr lang="zh-CN" altLang="en-US"/>
          </a:p>
          <a:p>
            <a:r>
              <a:rPr lang="zh-CN" altLang="en-US"/>
              <a:t>自减运算符 --： 就像小猫老板的小巧指头，让一个数字自己减去1，变得更灵巧。</a:t>
            </a:r>
            <a:endParaRPr lang="zh-CN" altLang="en-US"/>
          </a:p>
          <a:p>
            <a:r>
              <a:rPr lang="zh-CN" altLang="en-US"/>
              <a:t>等等运算符，这些是扩展，一会我们制作简易计算器的时候可以自己尝试</a:t>
            </a:r>
            <a:r>
              <a:rPr lang="zh-CN" altLang="en-US"/>
              <a:t>一下。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30" name="Footer Placeholder 4"/>
          <p:cNvSpPr>
            <a:spLocks noGrp="1"/>
          </p:cNvSpPr>
          <p:nvPr>
            <p:ph type="ftr" sz="quarter" idx="11"/>
          </p:nvPr>
        </p:nvSpPr>
        <p:spPr/>
        <p:txBody>
          <a:bodyPr/>
          <a:lstStyle>
            <a:lvl1pPr>
              <a:defRPr/>
            </a:lvl1pPr>
          </a:lstStyle>
          <a:p>
            <a:endParaRPr lang="zh-CN" altLang="en-US"/>
          </a:p>
        </p:txBody>
      </p:sp>
      <p:sp>
        <p:nvSpPr>
          <p:cNvPr id="31"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
        <p:nvSpPr>
          <p:cNvPr id="2" name="Title 1"/>
          <p:cNvSpPr>
            <a:spLocks noGrp="1"/>
          </p:cNvSpPr>
          <p:nvPr>
            <p:ph type="ctrTitle"/>
          </p:nvPr>
        </p:nvSpPr>
        <p:spPr>
          <a:xfrm>
            <a:off x="4364187" y="2895600"/>
            <a:ext cx="7495303" cy="2460736"/>
          </a:xfrm>
          <a:noFill/>
        </p:spPr>
        <p:txBody>
          <a:bodyPr anchor="ctr">
            <a:normAutofit/>
          </a:bodyPr>
          <a:lstStyle>
            <a:lvl1pPr algn="ctr">
              <a:lnSpc>
                <a:spcPct val="150000"/>
              </a:lnSpc>
              <a:defRPr sz="4400" b="1" i="0">
                <a:solidFill>
                  <a:schemeClr val="accent1"/>
                </a:solidFill>
                <a:effectLst/>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4364187" y="5576429"/>
            <a:ext cx="7495303" cy="643396"/>
          </a:xfrm>
        </p:spPr>
        <p:txBody>
          <a:bodyPr>
            <a:normAutofit/>
          </a:bodyPr>
          <a:lstStyle>
            <a:lvl1pPr marL="0" indent="0" algn="ctr">
              <a:lnSpc>
                <a:spcPct val="15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title"/>
          </p:nvPr>
        </p:nvSpPr>
        <p:spPr>
          <a:xfrm>
            <a:off x="4544291" y="3172691"/>
            <a:ext cx="7148945" cy="2161312"/>
          </a:xfrm>
        </p:spPr>
        <p:txBody>
          <a:bodyPr anchor="ctr"/>
          <a:lstStyle>
            <a:lvl1pPr algn="ctr">
              <a:lnSpc>
                <a:spcPct val="150000"/>
              </a:lnSpc>
              <a:defRPr sz="4400">
                <a:solidFill>
                  <a:schemeClr val="accent1"/>
                </a:solidFill>
                <a:latin typeface="+mj-ea"/>
                <a:ea typeface="+mj-ea"/>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4544291" y="5575754"/>
            <a:ext cx="7148945" cy="644071"/>
          </a:xfrm>
        </p:spPr>
        <p:txBody>
          <a:bodyPr/>
          <a:lstStyle>
            <a:lvl1pPr marL="0" indent="0" algn="ctr">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1"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12" name="Footer Placeholder 4"/>
          <p:cNvSpPr>
            <a:spLocks noGrp="1"/>
          </p:cNvSpPr>
          <p:nvPr>
            <p:ph type="ftr" sz="quarter" idx="11"/>
          </p:nvPr>
        </p:nvSpPr>
        <p:spPr/>
        <p:txBody>
          <a:bodyPr/>
          <a:lstStyle>
            <a:lvl1pPr>
              <a:defRPr/>
            </a:lvl1pPr>
          </a:lstStyle>
          <a:p>
            <a:endParaRPr lang="zh-CN" altLang="en-US"/>
          </a:p>
        </p:txBody>
      </p:sp>
      <p:sp>
        <p:nvSpPr>
          <p:cNvPr id="13"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endParaRPr lang="zh-CN" altLang="en-US"/>
          </a:p>
        </p:txBody>
      </p:sp>
      <p:sp>
        <p:nvSpPr>
          <p:cNvPr id="9"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551709" y="276859"/>
            <a:ext cx="8703252" cy="848454"/>
          </a:xfrm>
        </p:spPr>
        <p:txBody>
          <a:bodyPr/>
          <a:lstStyle>
            <a:lvl1pPr>
              <a:defRPr>
                <a:solidFill>
                  <a:schemeClr val="accent1"/>
                </a:solidFill>
              </a:defRPr>
            </a:lvl1p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endParaRPr lang="zh-CN" altLang="en-US"/>
          </a:p>
        </p:txBody>
      </p:sp>
      <p:sp>
        <p:nvSpPr>
          <p:cNvPr id="5"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4" name="Footer Placeholder 2"/>
          <p:cNvSpPr>
            <a:spLocks noGrp="1"/>
          </p:cNvSpPr>
          <p:nvPr>
            <p:ph type="ftr" sz="quarter" idx="11"/>
          </p:nvPr>
        </p:nvSpPr>
        <p:spPr/>
        <p:txBody>
          <a:bodyPr/>
          <a:lstStyle>
            <a:lvl1pPr>
              <a:defRPr/>
            </a:lvl1pPr>
          </a:lstStyle>
          <a:p>
            <a:endParaRPr lang="zh-CN" altLang="en-US"/>
          </a:p>
        </p:txBody>
      </p:sp>
      <p:sp>
        <p:nvSpPr>
          <p:cNvPr id="5" name="Slide Number Placeholder 3"/>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
        <p:nvSpPr>
          <p:cNvPr id="2" name="矩形 1"/>
          <p:cNvSpPr/>
          <p:nvPr userDrawn="1"/>
        </p:nvSpPr>
        <p:spPr>
          <a:xfrm>
            <a:off x="0"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AEA"/>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6350"/>
            <a:ext cx="12192000" cy="6858000"/>
          </a:xfrm>
          <a:prstGeom prst="rect">
            <a:avLst/>
          </a:prstGeom>
        </p:spPr>
      </p:pic>
      <p:sp>
        <p:nvSpPr>
          <p:cNvPr id="1027" name="Text Placeholder 2"/>
          <p:cNvSpPr>
            <a:spLocks noGrp="1"/>
          </p:cNvSpPr>
          <p:nvPr>
            <p:ph type="body" idx="1"/>
          </p:nvPr>
        </p:nvSpPr>
        <p:spPr bwMode="auto">
          <a:xfrm>
            <a:off x="754063" y="1704109"/>
            <a:ext cx="10680700" cy="465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defTabSz="1218565" eaLnBrk="1" fontAlgn="auto" hangingPunct="1">
              <a:spcBef>
                <a:spcPts val="0"/>
              </a:spcBef>
              <a:spcAft>
                <a:spcPts val="0"/>
              </a:spcAft>
              <a:defRPr sz="1200">
                <a:solidFill>
                  <a:schemeClr val="bg1">
                    <a:lumMod val="65000"/>
                  </a:schemeClr>
                </a:solidFill>
                <a:latin typeface="+mn-lt"/>
                <a:ea typeface="+mn-ea"/>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defTabSz="1218565" eaLnBrk="1" fontAlgn="auto" hangingPunct="1">
              <a:spcBef>
                <a:spcPts val="0"/>
              </a:spcBef>
              <a:spcAft>
                <a:spcPts val="0"/>
              </a:spcAft>
              <a:defRPr sz="1200">
                <a:solidFill>
                  <a:schemeClr val="bg1">
                    <a:lumMod val="65000"/>
                  </a:schemeClr>
                </a:solidFill>
                <a:latin typeface="+mn-lt"/>
                <a:ea typeface="+mn-ea"/>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defTabSz="1218565" eaLnBrk="1" fontAlgn="auto" hangingPunct="1">
              <a:spcBef>
                <a:spcPts val="0"/>
              </a:spcBef>
              <a:spcAft>
                <a:spcPts val="0"/>
              </a:spcAft>
              <a:defRPr sz="1200">
                <a:solidFill>
                  <a:schemeClr val="bg1">
                    <a:lumMod val="65000"/>
                  </a:schemeClr>
                </a:solidFill>
                <a:latin typeface="+mn-lt"/>
                <a:ea typeface="+mn-ea"/>
              </a:defRPr>
            </a:lvl1pPr>
          </a:lstStyle>
          <a:p>
            <a:fld id="{DF0AED0E-59F6-4A46-B703-AE7EE0C4450E}" type="slidenum">
              <a:rPr lang="zh-CN" altLang="en-US"/>
            </a:fld>
            <a:endParaRPr lang="zh-CN" altLang="en-US"/>
          </a:p>
        </p:txBody>
      </p:sp>
      <p:sp>
        <p:nvSpPr>
          <p:cNvPr id="1031" name="Title Placeholder 1"/>
          <p:cNvSpPr>
            <a:spLocks noGrp="1"/>
          </p:cNvSpPr>
          <p:nvPr>
            <p:ph type="title"/>
          </p:nvPr>
        </p:nvSpPr>
        <p:spPr bwMode="auto">
          <a:xfrm>
            <a:off x="1731818" y="276859"/>
            <a:ext cx="9136243" cy="84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ct val="90000"/>
        </a:lnSpc>
        <a:spcBef>
          <a:spcPct val="0"/>
        </a:spcBef>
        <a:spcAft>
          <a:spcPct val="0"/>
        </a:spcAft>
        <a:defRPr sz="3600" kern="1200">
          <a:ln>
            <a:noFill/>
          </a:ln>
          <a:solidFill>
            <a:schemeClr val="accent1"/>
          </a:solidFill>
          <a:latin typeface="+mj-lt"/>
          <a:ea typeface="+mj-ea"/>
          <a:cs typeface="+mj-cs"/>
        </a:defRPr>
      </a:lvl1pPr>
      <a:lvl2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2pPr>
      <a:lvl3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3pPr>
      <a:lvl4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4pPr>
      <a:lvl5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5pPr>
      <a:lvl6pPr marL="4572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6pPr>
      <a:lvl7pPr marL="9144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7pPr>
      <a:lvl8pPr marL="13716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8pPr>
      <a:lvl9pPr marL="18288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9pPr>
    </p:titleStyle>
    <p:bodyStyle>
      <a:lvl1pPr marL="357505" indent="-357505" algn="l" rtl="0" eaLnBrk="1" fontAlgn="base" hangingPunct="1">
        <a:lnSpc>
          <a:spcPct val="90000"/>
        </a:lnSpc>
        <a:spcBef>
          <a:spcPts val="1800"/>
        </a:spcBef>
        <a:spcAft>
          <a:spcPct val="0"/>
        </a:spcAft>
        <a:buClr>
          <a:schemeClr val="tx1"/>
        </a:buClr>
        <a:buSzPct val="80000"/>
        <a:buFont typeface="Wingdings" panose="05000000000000000000" pitchFamily="2" charset="2"/>
        <a:buChar char="ü"/>
        <a:defRPr sz="2400" kern="1200">
          <a:solidFill>
            <a:schemeClr val="tx1"/>
          </a:solidFill>
          <a:latin typeface="+mn-lt"/>
          <a:ea typeface="+mn-ea"/>
          <a:cs typeface="+mn-cs"/>
        </a:defRPr>
      </a:lvl1pPr>
      <a:lvl2pPr marL="357505" indent="-357505" algn="l" rtl="0" eaLnBrk="1" fontAlgn="base" hangingPunct="1">
        <a:lnSpc>
          <a:spcPct val="130000"/>
        </a:lnSpc>
        <a:spcBef>
          <a:spcPct val="0"/>
        </a:spcBef>
        <a:spcAft>
          <a:spcPct val="0"/>
        </a:spcAft>
        <a:buClr>
          <a:schemeClr val="tx1"/>
        </a:buClr>
        <a:buFont typeface="Wingdings" panose="05000000000000000000" pitchFamily="2" charset="2"/>
        <a:buChar char="ü"/>
        <a:defRPr sz="16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262626"/>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AE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6.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3.png"/><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3.png"/><Relationship Id="rId2" Type="http://schemas.openxmlformats.org/officeDocument/2006/relationships/tags" Target="../tags/tag20.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3.png"/><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6.xml"/><Relationship Id="rId4" Type="http://schemas.openxmlformats.org/officeDocument/2006/relationships/image" Target="../media/image20.jpeg"/><Relationship Id="rId3" Type="http://schemas.openxmlformats.org/officeDocument/2006/relationships/tags" Target="../tags/tag27.xml"/><Relationship Id="rId2" Type="http://schemas.openxmlformats.org/officeDocument/2006/relationships/image" Target="../media/image19.jpeg"/><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image" Target="../media/image20.jpeg"/><Relationship Id="rId3" Type="http://schemas.openxmlformats.org/officeDocument/2006/relationships/tags" Target="../tags/tag29.xml"/><Relationship Id="rId2" Type="http://schemas.openxmlformats.org/officeDocument/2006/relationships/image" Target="../media/image19.jpeg"/><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 Id="rId3" Type="http://schemas.openxmlformats.org/officeDocument/2006/relationships/tags" Target="../tags/tag31.xml"/><Relationship Id="rId2" Type="http://schemas.openxmlformats.org/officeDocument/2006/relationships/image" Target="../media/image19.jpeg"/><Relationship Id="rId1" Type="http://schemas.openxmlformats.org/officeDocument/2006/relationships/tags" Target="../tags/tag30.xml"/></Relationships>
</file>

<file path=ppt/slides/_rels/slide18.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jpeg"/><Relationship Id="rId7" Type="http://schemas.openxmlformats.org/officeDocument/2006/relationships/tags" Target="../tags/tag36.xml"/><Relationship Id="rId6" Type="http://schemas.openxmlformats.org/officeDocument/2006/relationships/image" Target="../media/image23.png"/><Relationship Id="rId5" Type="http://schemas.openxmlformats.org/officeDocument/2006/relationships/tags" Target="../tags/tag35.xml"/><Relationship Id="rId4" Type="http://schemas.openxmlformats.org/officeDocument/2006/relationships/image" Target="../media/image22.png"/><Relationship Id="rId3" Type="http://schemas.openxmlformats.org/officeDocument/2006/relationships/tags" Target="../tags/tag34.xml"/><Relationship Id="rId2" Type="http://schemas.openxmlformats.org/officeDocument/2006/relationships/tags" Target="../tags/tag33.xml"/><Relationship Id="rId12" Type="http://schemas.openxmlformats.org/officeDocument/2006/relationships/notesSlide" Target="../notesSlides/notesSlide14.xml"/><Relationship Id="rId11" Type="http://schemas.openxmlformats.org/officeDocument/2006/relationships/slideLayout" Target="../slideLayouts/slideLayout6.xml"/><Relationship Id="rId10" Type="http://schemas.openxmlformats.org/officeDocument/2006/relationships/image" Target="../media/image26.png"/><Relationship Id="rId1" Type="http://schemas.openxmlformats.org/officeDocument/2006/relationships/tags" Target="../tags/tag3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image" Target="../media/image27.png"/><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tags" Target="../tags/tag39.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6.xml"/><Relationship Id="rId2" Type="http://schemas.openxmlformats.org/officeDocument/2006/relationships/image" Target="../media/image32.jpeg"/><Relationship Id="rId1" Type="http://schemas.openxmlformats.org/officeDocument/2006/relationships/image" Target="../media/image31.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6.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9" Type="http://schemas.openxmlformats.org/officeDocument/2006/relationships/image" Target="../media/image39.jpeg"/><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1" Type="http://schemas.openxmlformats.org/officeDocument/2006/relationships/notesSlide" Target="../notesSlides/notesSlide23.xml"/><Relationship Id="rId10" Type="http://schemas.openxmlformats.org/officeDocument/2006/relationships/slideLayout" Target="../slideLayouts/slideLayout6.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image" Target="../media/image11.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6.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15.pn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5.png"/><Relationship Id="rId14" Type="http://schemas.openxmlformats.org/officeDocument/2006/relationships/notesSlide" Target="../notesSlides/notesSlide7.xml"/><Relationship Id="rId13" Type="http://schemas.openxmlformats.org/officeDocument/2006/relationships/slideLayout" Target="../slideLayouts/slideLayout6.xml"/><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tags" Target="../tags/tag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5" descr="#clear#"/>
          <p:cNvSpPr>
            <a:spLocks noGrp="1"/>
          </p:cNvSpPr>
          <p:nvPr>
            <p:ph type="ctrTitle"/>
          </p:nvPr>
        </p:nvSpPr>
        <p:spPr/>
        <p:txBody>
          <a:bodyPr>
            <a:normAutofit/>
          </a:bodyPr>
          <a:lstStyle/>
          <a:p>
            <a:r>
              <a:rPr lang="en-US" altLang="zh-CN" sz="4800" dirty="0">
                <a:latin typeface="汉仪夏日体W"/>
                <a:ea typeface="汉仪夏日体W"/>
              </a:rPr>
              <a:t>C++</a:t>
            </a:r>
            <a:r>
              <a:rPr lang="zh-CN" altLang="en-US" sz="4800" dirty="0">
                <a:latin typeface="汉仪夏日体W"/>
                <a:ea typeface="汉仪夏日体W"/>
              </a:rPr>
              <a:t>之旅</a:t>
            </a:r>
            <a:br>
              <a:rPr lang="en-US" altLang="zh-CN" sz="4800" dirty="0">
                <a:latin typeface="汉仪夏日体W"/>
                <a:ea typeface="汉仪夏日体W"/>
              </a:rPr>
            </a:br>
            <a:r>
              <a:rPr lang="zh-CN" altLang="en-US" sz="4800" dirty="0">
                <a:latin typeface="汉仪夏日体W"/>
                <a:ea typeface="汉仪夏日体W"/>
              </a:rPr>
              <a:t>简</a:t>
            </a:r>
            <a:r>
              <a:rPr lang="en-US" altLang="zh-CN" sz="4800" dirty="0">
                <a:latin typeface="汉仪夏日体W"/>
                <a:ea typeface="汉仪夏日体W"/>
              </a:rPr>
              <a:t> </a:t>
            </a:r>
            <a:r>
              <a:rPr lang="zh-CN" altLang="en-US" sz="4800" dirty="0">
                <a:latin typeface="汉仪夏日体W"/>
                <a:ea typeface="汉仪夏日体W"/>
              </a:rPr>
              <a:t>易</a:t>
            </a:r>
            <a:r>
              <a:rPr lang="en-US" altLang="zh-CN" sz="4800" dirty="0">
                <a:latin typeface="汉仪夏日体W"/>
                <a:ea typeface="汉仪夏日体W"/>
              </a:rPr>
              <a:t> </a:t>
            </a:r>
            <a:r>
              <a:rPr lang="zh-CN" altLang="en-US" sz="4800" dirty="0">
                <a:latin typeface="汉仪夏日体W"/>
                <a:ea typeface="汉仪夏日体W"/>
              </a:rPr>
              <a:t>计</a:t>
            </a:r>
            <a:r>
              <a:rPr lang="en-US" altLang="zh-CN" sz="4800" dirty="0">
                <a:latin typeface="汉仪夏日体W"/>
                <a:ea typeface="汉仪夏日体W"/>
              </a:rPr>
              <a:t> </a:t>
            </a:r>
            <a:r>
              <a:rPr lang="zh-CN" altLang="en-US" sz="4800" dirty="0">
                <a:latin typeface="汉仪夏日体W"/>
                <a:ea typeface="汉仪夏日体W"/>
              </a:rPr>
              <a:t>算</a:t>
            </a:r>
            <a:r>
              <a:rPr lang="en-US" altLang="zh-CN" sz="4800" dirty="0">
                <a:latin typeface="汉仪夏日体W"/>
                <a:ea typeface="汉仪夏日体W"/>
              </a:rPr>
              <a:t> </a:t>
            </a:r>
            <a:r>
              <a:rPr lang="zh-CN" altLang="en-US" sz="4800" dirty="0">
                <a:latin typeface="汉仪夏日体W"/>
                <a:ea typeface="汉仪夏日体W"/>
              </a:rPr>
              <a:t>器</a:t>
            </a:r>
            <a:endParaRPr lang="zh-CN" altLang="en-US" sz="4800" dirty="0">
              <a:latin typeface="汉仪夏日体W"/>
              <a:ea typeface="汉仪夏日体W"/>
            </a:endParaRPr>
          </a:p>
        </p:txBody>
      </p:sp>
      <p:sp>
        <p:nvSpPr>
          <p:cNvPr id="7" name="副标题 6" descr="#clear#"/>
          <p:cNvSpPr>
            <a:spLocks noGrp="1"/>
          </p:cNvSpPr>
          <p:nvPr>
            <p:ph type="subTitle" idx="1"/>
          </p:nvPr>
        </p:nvSpPr>
        <p:spPr/>
        <p:txBody>
          <a:bodyPr/>
          <a:lstStyle/>
          <a:p>
            <a:r>
              <a:rPr lang="zh-CN" altLang="en-US" dirty="0">
                <a:solidFill>
                  <a:schemeClr val="tx1"/>
                </a:solidFill>
                <a:latin typeface="汉仪夏日体W" panose="00020600040101010101" pitchFamily="18" charset="-122"/>
                <a:ea typeface="汉仪夏日体W" panose="00020600040101010101" pitchFamily="18" charset="-122"/>
              </a:rPr>
              <a:t>授课教师：华南师范大学软件学院服务队</a:t>
            </a:r>
            <a:endParaRPr lang="zh-CN" altLang="en-US" dirty="0">
              <a:solidFill>
                <a:schemeClr val="tx1"/>
              </a:solidFill>
              <a:latin typeface="汉仪夏日体W" panose="00020600040101010101" pitchFamily="18" charset="-122"/>
              <a:ea typeface="汉仪夏日体W"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146"/>
                                        </p:tgtEl>
                                        <p:attrNameLst>
                                          <p:attrName>ppt_y</p:attrName>
                                        </p:attrNameLst>
                                      </p:cBhvr>
                                      <p:tavLst>
                                        <p:tav tm="0">
                                          <p:val>
                                            <p:strVal val="#ppt_y"/>
                                          </p:val>
                                        </p:tav>
                                        <p:tav tm="100000">
                                          <p:val>
                                            <p:strVal val="#ppt_y"/>
                                          </p:val>
                                        </p:tav>
                                      </p:tavLst>
                                    </p:anim>
                                    <p:anim calcmode="lin" valueType="num">
                                      <p:cBhvr>
                                        <p:cTn id="9" dur="500" fill="hold"/>
                                        <p:tgtEl>
                                          <p:spTgt spid="61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1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146"/>
                                        </p:tgtEl>
                                      </p:cBhvr>
                                    </p:animEffect>
                                  </p:childTnLst>
                                </p:cTn>
                              </p:par>
                            </p:childTnLst>
                          </p:cTn>
                        </p:par>
                        <p:par>
                          <p:cTn id="12" fill="hold">
                            <p:stCondLst>
                              <p:cond delay="1149"/>
                            </p:stCondLst>
                            <p:childTnLst>
                              <p:par>
                                <p:cTn id="13" presetID="31"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6" grpId="1"/>
      <p:bldP spid="7" grpId="0" build="p"/>
      <p:bldP spid="7"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966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02</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简易计算器制作</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小猫老板的</a:t>
              </a:r>
              <a:r>
                <a:rPr lang="zh-CN" altLang="en-US" sz="1400" dirty="0">
                  <a:latin typeface="微软雅黑 Light" panose="020B0502040204020203" pitchFamily="34" charset="-122"/>
                  <a:ea typeface="微软雅黑 Light" panose="020B0502040204020203" pitchFamily="34" charset="-122"/>
                </a:rPr>
                <a:t>魔法工具</a:t>
              </a:r>
              <a:endParaRPr lang="zh-CN" altLang="en-US" sz="1400" dirty="0">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custDataLst>
              <p:tags r:id="rId1"/>
            </p:custDataLst>
          </p:nvPr>
        </p:nvPicPr>
        <p:blipFill>
          <a:blip r:embed="rId2"/>
          <a:stretch>
            <a:fillRect/>
          </a:stretch>
        </p:blipFill>
        <p:spPr>
          <a:xfrm>
            <a:off x="9351010" y="4608830"/>
            <a:ext cx="2249170" cy="2249170"/>
          </a:xfrm>
          <a:prstGeom prst="rect">
            <a:avLst/>
          </a:prstGeom>
        </p:spPr>
      </p:pic>
      <p:grpSp>
        <p:nvGrpSpPr>
          <p:cNvPr id="2" name="组合 1"/>
          <p:cNvGrpSpPr/>
          <p:nvPr/>
        </p:nvGrpSpPr>
        <p:grpSpPr>
          <a:xfrm>
            <a:off x="7534910" y="2298065"/>
            <a:ext cx="3773805" cy="2209800"/>
            <a:chOff x="11866" y="3619"/>
            <a:chExt cx="5943" cy="3480"/>
          </a:xfrm>
        </p:grpSpPr>
        <p:sp>
          <p:nvSpPr>
            <p:cNvPr id="4" name="圆角矩形标注 3"/>
            <p:cNvSpPr/>
            <p:nvPr>
              <p:custDataLst>
                <p:tags r:id="rId3"/>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2204" y="3702"/>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现在就跟着小猫老板，来进行制作简易计算器的第一步</a:t>
              </a:r>
              <a:r>
                <a:rPr lang="en-US" altLang="zh-CN" sz="2400">
                  <a:latin typeface="华文中宋" panose="02010600040101010101" charset="-122"/>
                  <a:ea typeface="华文中宋" panose="02010600040101010101" charset="-122"/>
                  <a:cs typeface="华文中宋" panose="02010600040101010101" charset="-122"/>
                </a:rPr>
                <a:t>——c++</a:t>
              </a:r>
              <a:r>
                <a:rPr lang="zh-CN" altLang="en-US" sz="2400">
                  <a:latin typeface="华文中宋" panose="02010600040101010101" charset="-122"/>
                  <a:ea typeface="华文中宋" panose="02010600040101010101" charset="-122"/>
                  <a:cs typeface="华文中宋" panose="02010600040101010101" charset="-122"/>
                </a:rPr>
                <a:t>程序的基本框架和变量定义与</a:t>
              </a:r>
              <a:r>
                <a:rPr lang="zh-CN" altLang="en-US" sz="2400">
                  <a:latin typeface="华文中宋" panose="02010600040101010101" charset="-122"/>
                  <a:ea typeface="华文中宋" panose="02010600040101010101" charset="-122"/>
                  <a:cs typeface="华文中宋" panose="02010600040101010101" charset="-122"/>
                </a:rPr>
                <a:t>输入。</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5" name="文本框 4"/>
          <p:cNvSpPr txBox="1"/>
          <p:nvPr/>
        </p:nvSpPr>
        <p:spPr>
          <a:xfrm>
            <a:off x="997585" y="1490345"/>
            <a:ext cx="7252970" cy="489267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#include &lt;iostream&gt;</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using namespace std;</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int main()</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 定义两个魔法数字</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sym typeface="+mn-ea"/>
              </a:rPr>
              <a:t>, </a:t>
            </a:r>
            <a:r>
              <a:rPr lang="en-US" altLang="zh-CN" sz="2400">
                <a:latin typeface="华文中宋" panose="02010600040101010101" charset="-122"/>
                <a:ea typeface="华文中宋" panose="02010600040101010101" charset="-122"/>
                <a:sym typeface="+mn-ea"/>
              </a:rPr>
              <a:t>num2</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int </a:t>
            </a:r>
            <a:r>
              <a:rPr lang="en-US" altLang="zh-CN" sz="2400">
                <a:latin typeface="华文中宋" panose="02010600040101010101" charset="-122"/>
                <a:ea typeface="华文中宋" panose="02010600040101010101" charset="-122"/>
              </a:rPr>
              <a:t>num1</a:t>
            </a:r>
            <a:r>
              <a:rPr lang="zh-CN" altLang="en-US" sz="2400">
                <a:latin typeface="华文中宋" panose="02010600040101010101" charset="-122"/>
                <a:ea typeface="华文中宋" panose="02010600040101010101" charset="-122"/>
              </a:rPr>
              <a:t>, </a:t>
            </a:r>
            <a:r>
              <a:rPr lang="en-US" altLang="zh-CN" sz="2400">
                <a:latin typeface="华文中宋" panose="02010600040101010101" charset="-122"/>
                <a:ea typeface="华文中宋" panose="02010600040101010101" charset="-122"/>
              </a:rPr>
              <a:t>num2</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 喵喵，</a:t>
            </a:r>
            <a:r>
              <a:rPr lang="zh-CN" altLang="en-US" sz="2400">
                <a:latin typeface="华文中宋" panose="02010600040101010101" charset="-122"/>
                <a:ea typeface="华文中宋" panose="02010600040101010101" charset="-122"/>
              </a:rPr>
              <a:t>这里为</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sym typeface="+mn-ea"/>
              </a:rPr>
              <a:t>, </a:t>
            </a:r>
            <a:r>
              <a:rPr lang="en-US" altLang="zh-CN" sz="2400">
                <a:latin typeface="华文中宋" panose="02010600040101010101" charset="-122"/>
                <a:ea typeface="华文中宋" panose="02010600040101010101" charset="-122"/>
                <a:sym typeface="+mn-ea"/>
              </a:rPr>
              <a:t>num2</a:t>
            </a:r>
            <a:r>
              <a:rPr lang="zh-CN" altLang="en-US" sz="2400">
                <a:latin typeface="华文中宋" panose="02010600040101010101" charset="-122"/>
                <a:ea typeface="华文中宋" panose="02010600040101010101" charset="-122"/>
              </a:rPr>
              <a:t>输入两个值</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cin &gt;&gt; </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rPr>
              <a:t> &gt;&gt; </a:t>
            </a:r>
            <a:r>
              <a:rPr lang="en-US" altLang="zh-CN" sz="2400">
                <a:latin typeface="华文中宋" panose="02010600040101010101" charset="-122"/>
                <a:ea typeface="华文中宋" panose="02010600040101010101" charset="-122"/>
                <a:sym typeface="+mn-ea"/>
              </a:rPr>
              <a:t>num2</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email"/>
          <a:srcRect/>
          <a:stretch>
            <a:fillRect/>
          </a:stretch>
        </p:blipFill>
        <p:spPr>
          <a:xfrm>
            <a:off x="0" y="1869440"/>
            <a:ext cx="2846705" cy="498856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custDataLst>
              <p:tags r:id="rId2"/>
            </p:custDataLst>
          </p:nvPr>
        </p:nvPicPr>
        <p:blipFill>
          <a:blip r:embed="rId3"/>
          <a:stretch>
            <a:fillRect/>
          </a:stretch>
        </p:blipFill>
        <p:spPr>
          <a:xfrm>
            <a:off x="9351010" y="4608830"/>
            <a:ext cx="2249170" cy="2249170"/>
          </a:xfrm>
          <a:prstGeom prst="rect">
            <a:avLst/>
          </a:prstGeom>
        </p:spPr>
      </p:pic>
      <p:grpSp>
        <p:nvGrpSpPr>
          <p:cNvPr id="2" name="组合 1"/>
          <p:cNvGrpSpPr/>
          <p:nvPr/>
        </p:nvGrpSpPr>
        <p:grpSpPr>
          <a:xfrm>
            <a:off x="7534910" y="2298065"/>
            <a:ext cx="3773805" cy="2454910"/>
            <a:chOff x="11866" y="3619"/>
            <a:chExt cx="5943" cy="3866"/>
          </a:xfrm>
        </p:grpSpPr>
        <p:sp>
          <p:nvSpPr>
            <p:cNvPr id="4" name="圆角矩形标注 3"/>
            <p:cNvSpPr/>
            <p:nvPr>
              <p:custDataLst>
                <p:tags r:id="rId4"/>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5"/>
              </p:custDataLst>
            </p:nvPr>
          </p:nvSpPr>
          <p:spPr>
            <a:xfrm>
              <a:off x="12314" y="4088"/>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接下来进行第二部分</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运算符的运用和结果的</a:t>
              </a:r>
              <a:r>
                <a:rPr lang="zh-CN" altLang="en-US" sz="2400">
                  <a:latin typeface="华文中宋" panose="02010600040101010101" charset="-122"/>
                  <a:ea typeface="华文中宋" panose="02010600040101010101" charset="-122"/>
                  <a:cs typeface="华文中宋" panose="02010600040101010101" charset="-122"/>
                </a:rPr>
                <a:t>输出。</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9" name="文本框 8"/>
          <p:cNvSpPr txBox="1"/>
          <p:nvPr/>
        </p:nvSpPr>
        <p:spPr>
          <a:xfrm>
            <a:off x="2942590" y="1570990"/>
            <a:ext cx="5205730" cy="470789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a:t>
            </a:r>
            <a:r>
              <a:rPr lang="zh-CN" altLang="en-US" sz="2000">
                <a:latin typeface="华文中宋" panose="02010600040101010101" charset="-122"/>
                <a:ea typeface="华文中宋" panose="02010600040101010101" charset="-122"/>
              </a:rPr>
              <a:t>加法计算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a:t>
            </a:r>
            <a:r>
              <a:rPr lang="zh-CN" altLang="en-US" sz="2000">
                <a:latin typeface="华文中宋" panose="02010600040101010101" charset="-122"/>
                <a:ea typeface="华文中宋" panose="02010600040101010101" charset="-122"/>
              </a:rPr>
              <a:t>减法计算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custDataLst>
              <p:tags r:id="rId1"/>
            </p:custDataLst>
          </p:nvPr>
        </p:nvPicPr>
        <p:blipFill>
          <a:blip r:embed="rId2"/>
          <a:stretch>
            <a:fillRect/>
          </a:stretch>
        </p:blipFill>
        <p:spPr>
          <a:xfrm>
            <a:off x="9351010" y="4608830"/>
            <a:ext cx="2249170" cy="2249170"/>
          </a:xfrm>
          <a:prstGeom prst="rect">
            <a:avLst/>
          </a:prstGeom>
        </p:spPr>
      </p:pic>
      <p:grpSp>
        <p:nvGrpSpPr>
          <p:cNvPr id="2" name="组合 1"/>
          <p:cNvGrpSpPr/>
          <p:nvPr/>
        </p:nvGrpSpPr>
        <p:grpSpPr>
          <a:xfrm>
            <a:off x="7534910" y="2298065"/>
            <a:ext cx="3773805" cy="2454910"/>
            <a:chOff x="11866" y="3619"/>
            <a:chExt cx="5943" cy="3866"/>
          </a:xfrm>
        </p:grpSpPr>
        <p:sp>
          <p:nvSpPr>
            <p:cNvPr id="4" name="圆角矩形标注 3"/>
            <p:cNvSpPr/>
            <p:nvPr>
              <p:custDataLst>
                <p:tags r:id="rId3"/>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2314" y="4088"/>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接下来进行第二部分</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运算符的运用和结果的</a:t>
              </a:r>
              <a:r>
                <a:rPr lang="zh-CN" altLang="en-US" sz="2400">
                  <a:latin typeface="华文中宋" panose="02010600040101010101" charset="-122"/>
                  <a:ea typeface="华文中宋" panose="02010600040101010101" charset="-122"/>
                  <a:cs typeface="华文中宋" panose="02010600040101010101" charset="-122"/>
                </a:rPr>
                <a:t>输出。</a:t>
              </a:r>
              <a:endParaRPr lang="zh-CN" altLang="en-US" sz="2400">
                <a:latin typeface="华文中宋" panose="02010600040101010101" charset="-122"/>
                <a:ea typeface="华文中宋" panose="02010600040101010101" charset="-122"/>
                <a:cs typeface="华文中宋" panose="02010600040101010101" charset="-122"/>
              </a:endParaRPr>
            </a:p>
          </p:txBody>
        </p:sp>
      </p:grpSp>
      <p:pic>
        <p:nvPicPr>
          <p:cNvPr id="8" name="图片 7"/>
          <p:cNvPicPr>
            <a:picLocks noChangeAspect="1"/>
          </p:cNvPicPr>
          <p:nvPr/>
        </p:nvPicPr>
        <p:blipFill rotWithShape="1">
          <a:blip r:embed="rId5" cstate="email"/>
          <a:srcRect/>
          <a:stretch>
            <a:fillRect/>
          </a:stretch>
        </p:blipFill>
        <p:spPr>
          <a:xfrm>
            <a:off x="0" y="1869440"/>
            <a:ext cx="2846705" cy="4988560"/>
          </a:xfrm>
          <a:prstGeom prst="rect">
            <a:avLst/>
          </a:prstGeom>
        </p:spPr>
      </p:pic>
      <p:sp>
        <p:nvSpPr>
          <p:cNvPr id="5" name="文本框 4"/>
          <p:cNvSpPr txBox="1"/>
          <p:nvPr/>
        </p:nvSpPr>
        <p:spPr>
          <a:xfrm>
            <a:off x="2942590" y="1570990"/>
            <a:ext cx="5205730" cy="5323205"/>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乘法计算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除法计算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return 0; // </a:t>
            </a:r>
            <a:r>
              <a:rPr lang="zh-CN" altLang="en-US" sz="2000">
                <a:latin typeface="华文中宋" panose="02010600040101010101" charset="-122"/>
                <a:ea typeface="华文中宋" panose="02010600040101010101" charset="-122"/>
              </a:rPr>
              <a:t>别忘了这个哦喵</a:t>
            </a:r>
            <a:r>
              <a:rPr lang="en-US" altLang="zh-CN"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完整代码</a:t>
            </a:r>
            <a:r>
              <a:rPr lang="zh-CN" altLang="en-US" dirty="0">
                <a:latin typeface="汉仪夏日体W" charset="0"/>
                <a:ea typeface="汉仪夏日体W" charset="0"/>
                <a:cs typeface="汉仪夏日体W" charset="0"/>
              </a:rPr>
              <a:t>展示</a:t>
            </a:r>
            <a:endParaRPr lang="zh-CN" altLang="en-US" dirty="0">
              <a:latin typeface="汉仪夏日体W" charset="0"/>
              <a:ea typeface="汉仪夏日体W" charset="0"/>
              <a:cs typeface="汉仪夏日体W" charset="0"/>
            </a:endParaRPr>
          </a:p>
        </p:txBody>
      </p:sp>
      <p:sp>
        <p:nvSpPr>
          <p:cNvPr id="2" name="文本框 1"/>
          <p:cNvSpPr txBox="1"/>
          <p:nvPr/>
        </p:nvSpPr>
        <p:spPr>
          <a:xfrm>
            <a:off x="246380" y="1501140"/>
            <a:ext cx="5122545" cy="5077460"/>
          </a:xfrm>
          <a:prstGeom prst="rect">
            <a:avLst/>
          </a:prstGeom>
          <a:noFill/>
        </p:spPr>
        <p:txBody>
          <a:bodyPr wrap="square" rtlCol="0">
            <a:spAutoFit/>
          </a:bodyPr>
          <a:p>
            <a:r>
              <a:rPr lang="zh-CN" altLang="en-US">
                <a:latin typeface="华文中宋" panose="02010600040101010101" charset="-122"/>
                <a:ea typeface="华文中宋" panose="02010600040101010101" charset="-122"/>
                <a:sym typeface="+mn-ea"/>
              </a:rPr>
              <a:t>#include &lt;iostream&gt;</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using namespace std;</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int main()</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 定义两个魔法数字</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int </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 喵喵，这里为</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输入两个值</a:t>
            </a:r>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cin &gt;&gt; </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&gt;&gt;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加法计算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减法计算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p>
        </p:txBody>
      </p:sp>
      <p:sp>
        <p:nvSpPr>
          <p:cNvPr id="3" name="文本框 2"/>
          <p:cNvSpPr txBox="1"/>
          <p:nvPr/>
        </p:nvSpPr>
        <p:spPr>
          <a:xfrm>
            <a:off x="6398895" y="1125220"/>
            <a:ext cx="4897755" cy="4246245"/>
          </a:xfrm>
          <a:prstGeom prst="rect">
            <a:avLst/>
          </a:prstGeom>
          <a:noFill/>
        </p:spPr>
        <p:txBody>
          <a:bodyPr wrap="square" rtlCol="0">
            <a:spAutoFit/>
          </a:bodyPr>
          <a:p>
            <a:r>
              <a:rPr lang="zh-CN" altLang="en-US">
                <a:latin typeface="华文中宋" panose="02010600040101010101" charset="-122"/>
                <a:ea typeface="华文中宋" panose="02010600040101010101" charset="-122"/>
                <a:sym typeface="+mn-ea"/>
              </a:rPr>
              <a:t>    // 加法计算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减法计算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sym typeface="+mn-ea"/>
            </a:endParaRPr>
          </a:p>
          <a:p>
            <a:endParaRPr lang="zh-CN" altLang="en-US">
              <a:latin typeface="华文中宋" panose="02010600040101010101" charset="-122"/>
              <a:ea typeface="华文中宋" panose="02010600040101010101" charset="-122"/>
              <a:sym typeface="+mn-ea"/>
            </a:endParaRPr>
          </a:p>
          <a:p>
            <a:r>
              <a:rPr lang="zh-CN" altLang="en-US">
                <a:latin typeface="华文中宋" panose="02010600040101010101" charset="-122"/>
                <a:ea typeface="华文中宋" panose="02010600040101010101" charset="-122"/>
                <a:sym typeface="+mn-ea"/>
              </a:rPr>
              <a:t>    // 乘法计算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除法计算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   return 0; // </a:t>
            </a:r>
            <a:r>
              <a:rPr lang="zh-CN" altLang="en-US">
                <a:latin typeface="华文中宋" panose="02010600040101010101" charset="-122"/>
                <a:ea typeface="华文中宋" panose="02010600040101010101" charset="-122"/>
                <a:sym typeface="+mn-ea"/>
              </a:rPr>
              <a:t>别忘了这个哦喵</a:t>
            </a:r>
            <a:r>
              <a:rPr lang="en-US" altLang="zh-CN">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sym typeface="+mn-ea"/>
            </a:endParaRPr>
          </a:p>
          <a:p>
            <a:r>
              <a:rPr lang="en-US" altLang="zh-CN">
                <a:latin typeface="华文中宋" panose="02010600040101010101" charset="-122"/>
                <a:ea typeface="华文中宋" panose="02010600040101010101" charset="-122"/>
                <a:sym typeface="+mn-ea"/>
              </a:rPr>
              <a:t>}</a:t>
            </a:r>
            <a:endParaRPr lang="zh-CN" altLang="en-US"/>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2"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3"/>
              </p:custDataLst>
            </p:nvPr>
          </p:nvPicPr>
          <p:blipFill rotWithShape="1">
            <a:blip r:embed="rId4"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slow" p14:dur="10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3" grpId="0"/>
      <p:bldP spid="2" grpId="1"/>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10349230" cy="848360"/>
          </a:xfrm>
        </p:spPr>
        <p:txBody>
          <a:bodyPr/>
          <a:lstStyle/>
          <a:p>
            <a:pPr eaLnBrk="1" hangingPunct="1"/>
            <a:r>
              <a:rPr lang="zh-CN" altLang="en-US" dirty="0">
                <a:latin typeface="汉仪夏日体W" charset="0"/>
                <a:ea typeface="汉仪夏日体W" charset="0"/>
                <a:cs typeface="汉仪夏日体W" charset="0"/>
              </a:rPr>
              <a:t>简易计算器制作</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辨析整形和浮点型的</a:t>
            </a:r>
            <a:r>
              <a:rPr lang="zh-CN" altLang="en-US" dirty="0">
                <a:latin typeface="汉仪夏日体W" charset="0"/>
                <a:ea typeface="汉仪夏日体W" charset="0"/>
                <a:cs typeface="汉仪夏日体W" charset="0"/>
              </a:rPr>
              <a:t>区别</a:t>
            </a:r>
            <a:endParaRPr lang="zh-CN" altLang="en-US" dirty="0">
              <a:latin typeface="汉仪夏日体W" charset="0"/>
              <a:ea typeface="汉仪夏日体W" charset="0"/>
              <a:cs typeface="汉仪夏日体W" charset="0"/>
            </a:endParaRPr>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2"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3"/>
              </p:custDataLst>
            </p:nvPr>
          </p:nvPicPr>
          <p:blipFill rotWithShape="1">
            <a:blip r:embed="rId4"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375285" y="1650365"/>
            <a:ext cx="7338060" cy="476821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int main() </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 不同数据类型的比较与说明</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int intNum = 5;</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double doubleNum1 = 5.5;</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double doubleNum2 = 4.5;</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 整数和浮点数在除法运算上的区别</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"整数和浮点数在除法运算上的区别：" &lt;&lt; endl;</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intNum / intNum &lt;&lt; endl;</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doubleNum1 / intNum &lt;&lt; endl;</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doubleNum1 / doubleNum2 &lt;&lt; endl;</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0;</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2" name="组合 1"/>
          <p:cNvGrpSpPr/>
          <p:nvPr/>
        </p:nvGrpSpPr>
        <p:grpSpPr>
          <a:xfrm>
            <a:off x="6924675" y="1650365"/>
            <a:ext cx="3948430" cy="2493010"/>
            <a:chOff x="10905" y="2599"/>
            <a:chExt cx="6218" cy="3926"/>
          </a:xfrm>
        </p:grpSpPr>
        <p:sp>
          <p:nvSpPr>
            <p:cNvPr id="6" name="云形标注 5"/>
            <p:cNvSpPr/>
            <p:nvPr/>
          </p:nvSpPr>
          <p:spPr>
            <a:xfrm flipH="1">
              <a:off x="10905" y="2599"/>
              <a:ext cx="6218" cy="3927"/>
            </a:xfrm>
            <a:prstGeom prst="cloudCallout">
              <a:avLst>
                <a:gd name="adj1" fmla="val -42006"/>
                <a:gd name="adj2" fmla="val 76623"/>
              </a:avLst>
            </a:prstGeom>
            <a:solidFill>
              <a:schemeClr val="bg1"/>
            </a:solidFill>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11788" y="3327"/>
              <a:ext cx="4770"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现在让我们定义一个整形变量和两个浮点变量，看看他们互相除有什么不同吧喵</a:t>
              </a:r>
              <a:r>
                <a:rPr lang="en-US" altLang="zh-CN" sz="2400">
                  <a:latin typeface="华文中宋" panose="02010600040101010101" charset="-122"/>
                  <a:ea typeface="华文中宋" panose="02010600040101010101" charset="-122"/>
                </a:rPr>
                <a:t>~</a:t>
              </a:r>
              <a:endParaRPr lang="en-US" altLang="zh-CN" sz="2400">
                <a:latin typeface="华文中宋" panose="02010600040101010101" charset="-122"/>
                <a:ea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845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03</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修饰符</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小猫老板的魔法</a:t>
              </a:r>
              <a:r>
                <a:rPr lang="zh-CN" altLang="en-US" sz="1400" dirty="0">
                  <a:latin typeface="微软雅黑 Light" panose="020B0502040204020203" pitchFamily="34" charset="-122"/>
                  <a:ea typeface="微软雅黑 Light" panose="020B0502040204020203" pitchFamily="34" charset="-122"/>
                </a:rPr>
                <a:t>符号</a:t>
              </a:r>
              <a:endParaRPr lang="zh-CN" altLang="en-US" sz="1400" dirty="0">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简介</a:t>
            </a:r>
            <a:endParaRPr lang="zh-CN" altLang="en-US" dirty="0">
              <a:latin typeface="汉仪夏日体W" charset="0"/>
              <a:ea typeface="汉仪夏日体W" charset="0"/>
              <a:cs typeface="汉仪夏日体W" charset="0"/>
            </a:endParaRPr>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2"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3"/>
              </p:custDataLst>
            </p:nvPr>
          </p:nvPicPr>
          <p:blipFill rotWithShape="1">
            <a:blip r:embed="rId4"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descr="OIP-C"/>
          <p:cNvPicPr>
            <a:picLocks noChangeAspect="1"/>
          </p:cNvPicPr>
          <p:nvPr/>
        </p:nvPicPr>
        <p:blipFill>
          <a:blip r:embed="rId5"/>
          <a:stretch>
            <a:fillRect/>
          </a:stretch>
        </p:blipFill>
        <p:spPr>
          <a:xfrm>
            <a:off x="0" y="4456430"/>
            <a:ext cx="1597025" cy="2287905"/>
          </a:xfrm>
          <a:prstGeom prst="rect">
            <a:avLst/>
          </a:prstGeom>
        </p:spPr>
      </p:pic>
      <p:grpSp>
        <p:nvGrpSpPr>
          <p:cNvPr id="2" name="组合 1"/>
          <p:cNvGrpSpPr/>
          <p:nvPr/>
        </p:nvGrpSpPr>
        <p:grpSpPr>
          <a:xfrm>
            <a:off x="2346325" y="1626235"/>
            <a:ext cx="3374390" cy="4616450"/>
            <a:chOff x="3695" y="2561"/>
            <a:chExt cx="5314" cy="7270"/>
          </a:xfrm>
        </p:grpSpPr>
        <p:sp>
          <p:nvSpPr>
            <p:cNvPr id="6" name="圆角矩形标注 5"/>
            <p:cNvSpPr/>
            <p:nvPr/>
          </p:nvSpPr>
          <p:spPr>
            <a:xfrm rot="5400000">
              <a:off x="2717" y="3539"/>
              <a:ext cx="7270" cy="5315"/>
            </a:xfrm>
            <a:prstGeom prst="wedgeRoundRectCallout">
              <a:avLst>
                <a:gd name="adj1" fmla="val 29738"/>
                <a:gd name="adj2" fmla="val 71280"/>
                <a:gd name="adj3" fmla="val 16667"/>
              </a:avLst>
            </a:prstGeom>
            <a:solidFill>
              <a:schemeClr val="bg1"/>
            </a:solidFill>
            <a:ln>
              <a:solidFill>
                <a:schemeClr val="tx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4184" y="2709"/>
              <a:ext cx="4337" cy="7123"/>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sym typeface="+mn-ea"/>
                </a:rPr>
                <a:t>在小猫商店里，老板决定为计算器增添一些有趣的</a:t>
              </a:r>
              <a:r>
                <a:rPr lang="zh-CN" altLang="en-US" sz="2400">
                  <a:highlight>
                    <a:srgbClr val="FFFF00"/>
                  </a:highlight>
                  <a:latin typeface="华文中宋" panose="02010600040101010101" charset="-122"/>
                  <a:ea typeface="华文中宋" panose="02010600040101010101" charset="-122"/>
                  <a:sym typeface="+mn-ea"/>
                </a:rPr>
                <a:t>修饰符</a:t>
              </a:r>
              <a:r>
                <a:rPr lang="zh-CN" altLang="en-US" sz="2400">
                  <a:latin typeface="华文中宋" panose="02010600040101010101" charset="-122"/>
                  <a:ea typeface="华文中宋" panose="02010600040101010101" charset="-122"/>
                  <a:sym typeface="+mn-ea"/>
                </a:rPr>
                <a:t>，就像是为小猫们的玩具添上了五光十色的羽毛，让它们变得更加美丽迷人。这些有光修饰符就像是在计算器的每一个按钮上点缀了闪闪发光的宝石。</a:t>
              </a:r>
              <a:endParaRPr lang="zh-CN" altLang="en-US" sz="2400">
                <a:latin typeface="华文中宋" panose="02010600040101010101" charset="-122"/>
                <a:ea typeface="华文中宋" panose="02010600040101010101" charset="-122"/>
                <a:sym typeface="+mn-ea"/>
              </a:endParaRPr>
            </a:p>
          </p:txBody>
        </p:sp>
      </p:grpSp>
      <p:grpSp>
        <p:nvGrpSpPr>
          <p:cNvPr id="3" name="组合 2"/>
          <p:cNvGrpSpPr/>
          <p:nvPr/>
        </p:nvGrpSpPr>
        <p:grpSpPr>
          <a:xfrm>
            <a:off x="6711315" y="1097280"/>
            <a:ext cx="4941570" cy="3776980"/>
            <a:chOff x="10569" y="1728"/>
            <a:chExt cx="7782" cy="5948"/>
          </a:xfrm>
        </p:grpSpPr>
        <p:sp>
          <p:nvSpPr>
            <p:cNvPr id="10" name="竖卷形 9"/>
            <p:cNvSpPr/>
            <p:nvPr/>
          </p:nvSpPr>
          <p:spPr>
            <a:xfrm>
              <a:off x="10569" y="1728"/>
              <a:ext cx="7783" cy="5949"/>
            </a:xfrm>
            <a:prstGeom prst="verticalScroll">
              <a:avLst/>
            </a:prstGeom>
            <a:solidFill>
              <a:schemeClr val="bg2">
                <a:lumMod val="85000"/>
              </a:schemeClr>
            </a:solidFill>
            <a:ln>
              <a:solidFill>
                <a:schemeClr val="tx2">
                  <a:lumMod val="40000"/>
                  <a:lumOff val="60000"/>
                </a:schemeClr>
              </a:solidFill>
            </a:ln>
          </p:spPr>
          <p:style>
            <a:lnRef idx="2">
              <a:schemeClr val="accent2"/>
            </a:lnRef>
            <a:fillRef idx="2">
              <a:schemeClr val="accent2"/>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1700" y="2709"/>
              <a:ext cx="5983" cy="4506"/>
            </a:xfrm>
            <a:prstGeom prst="rect">
              <a:avLst/>
            </a:prstGeom>
            <a:noFill/>
          </p:spPr>
          <p:txBody>
            <a:bodyPr wrap="square" rtlCol="0">
              <a:spAutoFit/>
            </a:bodyPr>
            <a:p>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：锁定一个变量的值</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mutable：解除</a:t>
              </a:r>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的锁定</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register：将变量存储在寄存器中，提高访问速度</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extern修饰符：声明一个在其他文件中定义的全局变量或函数</a:t>
              </a:r>
              <a:endParaRPr lang="zh-CN" altLang="en-US" sz="20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endParaRPr lang="en-US" altLang="zh-CN" dirty="0">
              <a:latin typeface="汉仪夏日体W" charset="0"/>
              <a:ea typeface="汉仪夏日体W" charset="0"/>
              <a:cs typeface="汉仪夏日体W" charset="0"/>
            </a:endParaRPr>
          </a:p>
        </p:txBody>
      </p:sp>
      <p:sp>
        <p:nvSpPr>
          <p:cNvPr id="3" name="文本框 2"/>
          <p:cNvSpPr txBox="1"/>
          <p:nvPr>
            <p:custDataLst>
              <p:tags r:id="rId1"/>
            </p:custDataLst>
          </p:nvPr>
        </p:nvSpPr>
        <p:spPr>
          <a:xfrm>
            <a:off x="1617345" y="1659890"/>
            <a:ext cx="1974850" cy="46037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const</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p:txBody>
      </p:sp>
      <p:sp>
        <p:nvSpPr>
          <p:cNvPr id="2" name="文本框 1"/>
          <p:cNvSpPr txBox="1"/>
          <p:nvPr>
            <p:custDataLst>
              <p:tags r:id="rId2"/>
            </p:custDataLst>
          </p:nvPr>
        </p:nvSpPr>
        <p:spPr>
          <a:xfrm>
            <a:off x="5815965" y="1591310"/>
            <a:ext cx="4724400" cy="460375"/>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sym typeface="YF补 汉仪夏日体+黑白emoji" charset="0"/>
              </a:rPr>
              <a:t>为计算器的</a:t>
            </a:r>
            <a:r>
              <a:rPr lang="zh-CN" altLang="en-US" sz="2400" dirty="0">
                <a:latin typeface="华文中宋" panose="02010600040101010101" charset="-122"/>
                <a:ea typeface="华文中宋" panose="02010600040101010101" charset="-122"/>
                <a:sym typeface="YF补 汉仪夏日体+黑白emoji" charset="0"/>
              </a:rPr>
              <a:t>变量打造的坚固</a:t>
            </a:r>
            <a:r>
              <a:rPr lang="zh-CN" altLang="en-US" sz="2400" dirty="0">
                <a:latin typeface="华文中宋" panose="02010600040101010101" charset="-122"/>
                <a:ea typeface="华文中宋" panose="02010600040101010101" charset="-122"/>
                <a:sym typeface="YF补 汉仪夏日体+黑白emoji" charset="0"/>
              </a:rPr>
              <a:t>护甲！</a:t>
            </a:r>
            <a:endParaRPr lang="zh-CN" altLang="en-US" sz="2400" dirty="0">
              <a:latin typeface="华文中宋" panose="02010600040101010101" charset="-122"/>
              <a:ea typeface="华文中宋" panose="02010600040101010101" charset="-122"/>
              <a:sym typeface="YF补 汉仪夏日体+黑白emoji" charset="0"/>
            </a:endParaRPr>
          </a:p>
        </p:txBody>
      </p:sp>
      <p:pic>
        <p:nvPicPr>
          <p:cNvPr id="10" name="图片 9"/>
          <p:cNvPicPr>
            <a:picLocks noChangeAspect="1"/>
          </p:cNvPicPr>
          <p:nvPr>
            <p:custDataLst>
              <p:tags r:id="rId3"/>
            </p:custDataLst>
          </p:nvPr>
        </p:nvPicPr>
        <p:blipFill>
          <a:blip r:embed="rId4"/>
          <a:stretch>
            <a:fillRect/>
          </a:stretch>
        </p:blipFill>
        <p:spPr>
          <a:xfrm>
            <a:off x="941070" y="1588770"/>
            <a:ext cx="662305" cy="66992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160010" y="1577975"/>
            <a:ext cx="655955" cy="625475"/>
          </a:xfrm>
          <a:prstGeom prst="rect">
            <a:avLst/>
          </a:prstGeom>
        </p:spPr>
      </p:pic>
      <p:sp>
        <p:nvSpPr>
          <p:cNvPr id="16" name="右箭头 15"/>
          <p:cNvSpPr/>
          <p:nvPr>
            <p:custDataLst>
              <p:tags r:id="rId7"/>
            </p:custDataLst>
          </p:nvPr>
        </p:nvSpPr>
        <p:spPr>
          <a:xfrm>
            <a:off x="3107690" y="1770380"/>
            <a:ext cx="1471295" cy="281305"/>
          </a:xfrm>
          <a:prstGeom prst="rightArrow">
            <a:avLst/>
          </a:prstGeom>
        </p:spPr>
        <p:style>
          <a:lnRef idx="2">
            <a:srgbClr val="4472C4">
              <a:lumMod val="75000"/>
            </a:srgbClr>
          </a:lnRef>
          <a:fillRef idx="1">
            <a:srgbClr val="4472C4"/>
          </a:fillRef>
          <a:effectRef idx="0">
            <a:srgbClr val="FFFFFF"/>
          </a:effectRef>
          <a:fontRef idx="minor">
            <a:sysClr val="window" lastClr="FFFFFF"/>
          </a:fontRef>
        </p:style>
        <p:txBody>
          <a:bodyPr rtlCol="0" anchor="ctr"/>
          <a:p>
            <a:pPr algn="ctr"/>
            <a:endParaRPr lang="zh-CN" altLang="en-US">
              <a:solidFill>
                <a:sysClr val="window" lastClr="FFFFFF"/>
              </a:solidFill>
              <a:latin typeface="Arial" panose="020B0604020202020204" pitchFamily="34" charset="0"/>
              <a:ea typeface="YF补 汉仪夏日体+黑白emoji" charset="0"/>
            </a:endParaRPr>
          </a:p>
        </p:txBody>
      </p:sp>
      <p:pic>
        <p:nvPicPr>
          <p:cNvPr id="11" name="图片 10" descr="1654.jpg_wh300"/>
          <p:cNvPicPr>
            <a:picLocks noChangeAspect="1"/>
          </p:cNvPicPr>
          <p:nvPr/>
        </p:nvPicPr>
        <p:blipFill>
          <a:blip r:embed="rId8"/>
          <a:stretch>
            <a:fillRect/>
          </a:stretch>
        </p:blipFill>
        <p:spPr>
          <a:xfrm>
            <a:off x="0" y="5001895"/>
            <a:ext cx="5493385" cy="1856105"/>
          </a:xfrm>
          <a:prstGeom prst="rect">
            <a:avLst/>
          </a:prstGeom>
        </p:spPr>
      </p:pic>
      <p:pic>
        <p:nvPicPr>
          <p:cNvPr id="13" name="图片 12" descr="盔甲"/>
          <p:cNvPicPr>
            <a:picLocks noChangeAspect="1"/>
          </p:cNvPicPr>
          <p:nvPr/>
        </p:nvPicPr>
        <p:blipFill>
          <a:blip r:embed="rId9"/>
          <a:stretch>
            <a:fillRect/>
          </a:stretch>
        </p:blipFill>
        <p:spPr>
          <a:xfrm>
            <a:off x="10408920" y="1311275"/>
            <a:ext cx="947420" cy="947420"/>
          </a:xfrm>
          <a:prstGeom prst="rect">
            <a:avLst/>
          </a:prstGeom>
        </p:spPr>
      </p:pic>
      <p:sp>
        <p:nvSpPr>
          <p:cNvPr id="17" name="文本框 16"/>
          <p:cNvSpPr txBox="1"/>
          <p:nvPr/>
        </p:nvSpPr>
        <p:spPr>
          <a:xfrm>
            <a:off x="260985" y="2696845"/>
            <a:ext cx="4970780" cy="46037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const </a:t>
            </a:r>
            <a:r>
              <a:rPr lang="en-US" altLang="zh-CN" sz="2400">
                <a:latin typeface="华文中宋" panose="02010600040101010101" charset="-122"/>
                <a:ea typeface="华文中宋" panose="02010600040101010101" charset="-122"/>
              </a:rPr>
              <a:t>int cat_count = 5</a:t>
            </a:r>
            <a:endParaRPr lang="en-US" altLang="zh-CN" sz="2400">
              <a:latin typeface="华文中宋" panose="02010600040101010101" charset="-122"/>
              <a:ea typeface="华文中宋" panose="02010600040101010101" charset="-122"/>
            </a:endParaRPr>
          </a:p>
        </p:txBody>
      </p:sp>
      <p:sp>
        <p:nvSpPr>
          <p:cNvPr id="18" name="下箭头 17"/>
          <p:cNvSpPr/>
          <p:nvPr/>
        </p:nvSpPr>
        <p:spPr>
          <a:xfrm rot="10800000">
            <a:off x="1397635" y="3255010"/>
            <a:ext cx="464185" cy="1628140"/>
          </a:xfrm>
          <a:prstGeom prst="downArrow">
            <a:avLst/>
          </a:prstGeom>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2109470" y="3595370"/>
            <a:ext cx="2084070" cy="82994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下面的图片有五只小猫哦！</a:t>
            </a:r>
            <a:endParaRPr lang="zh-CN" altLang="en-US" sz="2400">
              <a:latin typeface="华文中宋" panose="02010600040101010101" charset="-122"/>
              <a:ea typeface="华文中宋" panose="02010600040101010101" charset="-122"/>
            </a:endParaRPr>
          </a:p>
        </p:txBody>
      </p:sp>
      <p:pic>
        <p:nvPicPr>
          <p:cNvPr id="21" name="图片 20" descr="猫咪"/>
          <p:cNvPicPr>
            <a:picLocks noChangeAspect="1"/>
          </p:cNvPicPr>
          <p:nvPr/>
        </p:nvPicPr>
        <p:blipFill>
          <a:blip r:embed="rId10"/>
          <a:stretch>
            <a:fillRect/>
          </a:stretch>
        </p:blipFill>
        <p:spPr>
          <a:xfrm>
            <a:off x="9989820" y="4655820"/>
            <a:ext cx="2202180" cy="2202180"/>
          </a:xfrm>
          <a:prstGeom prst="rect">
            <a:avLst/>
          </a:prstGeom>
        </p:spPr>
      </p:pic>
      <p:grpSp>
        <p:nvGrpSpPr>
          <p:cNvPr id="24" name="组合 23"/>
          <p:cNvGrpSpPr/>
          <p:nvPr/>
        </p:nvGrpSpPr>
        <p:grpSpPr>
          <a:xfrm>
            <a:off x="6457950" y="2423160"/>
            <a:ext cx="4082415" cy="2459990"/>
            <a:chOff x="10170" y="3816"/>
            <a:chExt cx="6429" cy="3874"/>
          </a:xfrm>
        </p:grpSpPr>
        <p:sp>
          <p:nvSpPr>
            <p:cNvPr id="22" name="云形标注 21"/>
            <p:cNvSpPr/>
            <p:nvPr/>
          </p:nvSpPr>
          <p:spPr>
            <a:xfrm flipH="1">
              <a:off x="10170" y="3816"/>
              <a:ext cx="6429" cy="3874"/>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ndParaRPr>
            </a:p>
          </p:txBody>
        </p:sp>
        <p:sp>
          <p:nvSpPr>
            <p:cNvPr id="23" name="文本框 22"/>
            <p:cNvSpPr txBox="1"/>
            <p:nvPr/>
          </p:nvSpPr>
          <p:spPr>
            <a:xfrm>
              <a:off x="11167" y="4402"/>
              <a:ext cx="4764" cy="2567"/>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现在让我们给计算器加入一个用</a:t>
              </a:r>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修饰的变量，圆周率</a:t>
              </a:r>
              <a:r>
                <a:rPr lang="en-US" altLang="zh-CN" sz="2000">
                  <a:latin typeface="华文中宋" panose="02010600040101010101" charset="-122"/>
                  <a:ea typeface="华文中宋" panose="02010600040101010101" charset="-122"/>
                  <a:cs typeface="华文中宋" panose="02010600040101010101" charset="-122"/>
                </a:rPr>
                <a:t>PI(π)</a:t>
              </a:r>
              <a:r>
                <a:rPr lang="zh-CN" altLang="en-US" sz="2000">
                  <a:latin typeface="华文中宋" panose="02010600040101010101" charset="-122"/>
                  <a:ea typeface="华文中宋" panose="02010600040101010101" charset="-122"/>
                  <a:cs typeface="华文中宋" panose="02010600040101010101" charset="-122"/>
                </a:rPr>
                <a:t>并尝试</a:t>
              </a:r>
              <a:r>
                <a:rPr lang="zh-CN" altLang="en-US" sz="2000">
                  <a:latin typeface="华文中宋" panose="02010600040101010101" charset="-122"/>
                  <a:ea typeface="华文中宋" panose="02010600040101010101" charset="-122"/>
                  <a:cs typeface="华文中宋" panose="02010600040101010101" charset="-122"/>
                </a:rPr>
                <a:t>修改吧！</a:t>
              </a:r>
              <a:endParaRPr lang="zh-CN" altLang="en-US"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(π = 3.14,</a:t>
              </a:r>
              <a:r>
                <a:rPr lang="zh-CN" altLang="en-US" sz="2000">
                  <a:latin typeface="华文中宋" panose="02010600040101010101" charset="-122"/>
                  <a:ea typeface="华文中宋" panose="02010600040101010101" charset="-122"/>
                  <a:cs typeface="华文中宋" panose="02010600040101010101" charset="-122"/>
                </a:rPr>
                <a:t>注意数据类型哦喵</a:t>
              </a:r>
              <a:r>
                <a:rPr lang="en-US" altLang="zh-CN" sz="2000">
                  <a:latin typeface="华文中宋" panose="02010600040101010101" charset="-122"/>
                  <a:ea typeface="华文中宋" panose="02010600040101010101" charset="-122"/>
                  <a:cs typeface="华文中宋" panose="02010600040101010101" charset="-122"/>
                </a:rPr>
                <a:t>~)</a:t>
              </a:r>
              <a:endParaRPr lang="en-US" altLang="zh-CN" sz="20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500"/>
                            </p:stCondLst>
                            <p:childTnLst>
                              <p:par>
                                <p:cTn id="61" presetID="3" presetClass="entr" presetSubtype="1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linds(horizontal)">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3" grpId="1"/>
      <p:bldP spid="2" grpId="0"/>
      <p:bldP spid="2" grpId="1"/>
      <p:bldP spid="16" grpId="0" bldLvl="0" animBg="1"/>
      <p:bldP spid="16" grpId="1" animBg="1"/>
      <p:bldP spid="18" grpId="0" animBg="1"/>
      <p:bldP spid="19" grpId="0"/>
      <p:bldP spid="17" grpId="0"/>
      <p:bldP spid="18" grpId="1" animBg="1"/>
      <p:bldP spid="19" grpId="1"/>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endParaRPr lang="en-US" altLang="zh-CN" dirty="0">
              <a:latin typeface="汉仪夏日体W" charset="0"/>
              <a:ea typeface="汉仪夏日体W" charset="0"/>
              <a:cs typeface="汉仪夏日体W" charset="0"/>
            </a:endParaRPr>
          </a:p>
        </p:txBody>
      </p:sp>
      <p:sp>
        <p:nvSpPr>
          <p:cNvPr id="4" name="文本框 3"/>
          <p:cNvSpPr txBox="1"/>
          <p:nvPr/>
        </p:nvSpPr>
        <p:spPr>
          <a:xfrm>
            <a:off x="645160" y="1501775"/>
            <a:ext cx="5013960" cy="496125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sym typeface="+mn-ea"/>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r>
              <a:rPr lang="en-US" altLang="zh-CN"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魔法常量，不能被改变的数字</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const double PI = 3.14159;</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a:t>
            </a:r>
            <a:r>
              <a:rPr lang="en-US" altLang="zh-CN" sz="2000">
                <a:latin typeface="华文中宋" panose="02010600040101010101" charset="-122"/>
                <a:ea typeface="华文中宋" panose="02010600040101010101" charset="-122"/>
                <a:cs typeface="华文中宋" panose="02010600040101010101" charset="-122"/>
                <a:sym typeface="+mn-ea"/>
              </a:rPr>
              <a:t>PI</a:t>
            </a:r>
            <a:r>
              <a:rPr lang="zh-CN" altLang="en-US" sz="2000">
                <a:latin typeface="华文中宋" panose="02010600040101010101" charset="-122"/>
                <a:ea typeface="华文中宋" panose="02010600040101010101" charset="-122"/>
                <a:cs typeface="华文中宋" panose="02010600040101010101" charset="-122"/>
                <a:sym typeface="+mn-ea"/>
              </a:rPr>
              <a:t> = 3.14; </a:t>
            </a:r>
            <a:endParaRPr lang="zh-CN" altLang="en-US" sz="2000">
              <a:latin typeface="华文中宋" panose="02010600040101010101" charset="-122"/>
              <a:ea typeface="华文中宋" panose="02010600040101010101" charset="-122"/>
              <a:cs typeface="华文中宋" panose="02010600040101010101" charset="-122"/>
              <a:sym typeface="+mn-ea"/>
            </a:endParaRPr>
          </a:p>
          <a:p>
            <a:endParaRPr lang="zh-CN" altLang="en-US" sz="2000">
              <a:latin typeface="华文中宋" panose="02010600040101010101" charset="-122"/>
              <a:ea typeface="华文中宋" panose="02010600040101010101" charset="-122"/>
              <a:cs typeface="华文中宋" panose="02010600040101010101" charset="-122"/>
              <a:sym typeface="+mn-ea"/>
            </a:endParaRPr>
          </a:p>
          <a:p>
            <a:r>
              <a:rPr lang="en-US" altLang="zh-CN" sz="2000">
                <a:latin typeface="华文中宋" panose="02010600040101010101" charset="-122"/>
                <a:ea typeface="华文中宋" panose="02010600040101010101" charset="-122"/>
                <a:cs typeface="华文中宋" panose="02010600040101010101" charset="-122"/>
                <a:sym typeface="+mn-ea"/>
              </a:rPr>
              <a:t>    return 0;</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endParaRPr lang="zh-CN" altLang="en-US" sz="2000"/>
          </a:p>
        </p:txBody>
      </p:sp>
      <p:pic>
        <p:nvPicPr>
          <p:cNvPr id="5" name="图片 4" descr="猫咪"/>
          <p:cNvPicPr>
            <a:picLocks noChangeAspect="1"/>
          </p:cNvPicPr>
          <p:nvPr/>
        </p:nvPicPr>
        <p:blipFill>
          <a:blip r:embed="rId1"/>
          <a:stretch>
            <a:fillRect/>
          </a:stretch>
        </p:blipFill>
        <p:spPr>
          <a:xfrm>
            <a:off x="9989820" y="4655820"/>
            <a:ext cx="2202180" cy="2202180"/>
          </a:xfrm>
          <a:prstGeom prst="rect">
            <a:avLst/>
          </a:prstGeom>
        </p:spPr>
      </p:pic>
      <p:grpSp>
        <p:nvGrpSpPr>
          <p:cNvPr id="11" name="组合 10"/>
          <p:cNvGrpSpPr/>
          <p:nvPr/>
        </p:nvGrpSpPr>
        <p:grpSpPr>
          <a:xfrm>
            <a:off x="7127240" y="2901950"/>
            <a:ext cx="3412490" cy="1981200"/>
            <a:chOff x="11224" y="4570"/>
            <a:chExt cx="5374" cy="3120"/>
          </a:xfrm>
        </p:grpSpPr>
        <p:sp>
          <p:nvSpPr>
            <p:cNvPr id="22" name="云形标注 21"/>
            <p:cNvSpPr/>
            <p:nvPr>
              <p:custDataLst>
                <p:tags r:id="rId2"/>
              </p:custDataLst>
            </p:nvPr>
          </p:nvSpPr>
          <p:spPr>
            <a:xfrm flipH="1">
              <a:off x="11224" y="4570"/>
              <a:ext cx="5375" cy="3120"/>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ndParaRPr>
            </a:p>
          </p:txBody>
        </p:sp>
        <p:sp>
          <p:nvSpPr>
            <p:cNvPr id="6" name="文本框 5"/>
            <p:cNvSpPr txBox="1"/>
            <p:nvPr/>
          </p:nvSpPr>
          <p:spPr>
            <a:xfrm>
              <a:off x="12468" y="5290"/>
              <a:ext cx="3582" cy="1307"/>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报错</a:t>
              </a:r>
              <a:r>
                <a:rPr lang="zh-CN" altLang="en-US" sz="2400">
                  <a:latin typeface="华文中宋" panose="02010600040101010101" charset="-122"/>
                  <a:ea typeface="华文中宋" panose="02010600040101010101" charset="-122"/>
                  <a:cs typeface="华文中宋" panose="02010600040101010101" charset="-122"/>
                </a:rPr>
                <a:t>了</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为什么呢</a:t>
              </a:r>
              <a:r>
                <a:rPr lang="zh-CN" altLang="en-US" sz="2400">
                  <a:latin typeface="华文中宋" panose="02010600040101010101" charset="-122"/>
                  <a:ea typeface="华文中宋" panose="02010600040101010101" charset="-122"/>
                  <a:cs typeface="华文中宋" panose="02010600040101010101" charset="-122"/>
                </a:rPr>
                <a:t>喵？</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2" name="文本框 1"/>
          <p:cNvSpPr txBox="1"/>
          <p:nvPr/>
        </p:nvSpPr>
        <p:spPr>
          <a:xfrm>
            <a:off x="7127240" y="1950720"/>
            <a:ext cx="4083685" cy="82994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sym typeface="+mn-ea"/>
              </a:rPr>
              <a:t>魔法常量不可修改！！</a:t>
            </a:r>
            <a:endParaRPr lang="zh-CN" altLang="en-US" sz="2400">
              <a:latin typeface="华文中宋" panose="02010600040101010101" charset="-122"/>
              <a:ea typeface="华文中宋" panose="02010600040101010101" charset="-122"/>
              <a:cs typeface="华文中宋" panose="02010600040101010101" charset="-122"/>
              <a:sym typeface="+mn-ea"/>
            </a:endParaRPr>
          </a:p>
          <a:p>
            <a:endParaRPr lang="zh-CN" altLang="en-US" sz="2400"/>
          </a:p>
        </p:txBody>
      </p:sp>
      <p:grpSp>
        <p:nvGrpSpPr>
          <p:cNvPr id="3" name="组合 2"/>
          <p:cNvGrpSpPr/>
          <p:nvPr/>
        </p:nvGrpSpPr>
        <p:grpSpPr>
          <a:xfrm>
            <a:off x="2406650" y="4225925"/>
            <a:ext cx="5257800" cy="1856740"/>
            <a:chOff x="3790" y="6655"/>
            <a:chExt cx="8280" cy="2924"/>
          </a:xfrm>
        </p:grpSpPr>
        <p:grpSp>
          <p:nvGrpSpPr>
            <p:cNvPr id="9" name="组合 8"/>
            <p:cNvGrpSpPr/>
            <p:nvPr/>
          </p:nvGrpSpPr>
          <p:grpSpPr>
            <a:xfrm>
              <a:off x="4358" y="7165"/>
              <a:ext cx="7712" cy="2414"/>
              <a:chOff x="3807" y="6382"/>
              <a:chExt cx="7712" cy="2414"/>
            </a:xfrm>
          </p:grpSpPr>
          <p:sp>
            <p:nvSpPr>
              <p:cNvPr id="8" name="流程图: 可选过程 7"/>
              <p:cNvSpPr/>
              <p:nvPr/>
            </p:nvSpPr>
            <p:spPr>
              <a:xfrm>
                <a:off x="3807" y="6382"/>
                <a:ext cx="7712" cy="2414"/>
              </a:xfrm>
              <a:prstGeom prst="flowChartAlternateProcess">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a:picLocks noChangeAspect="1"/>
              </p:cNvPicPr>
              <p:nvPr>
                <p:custDataLst>
                  <p:tags r:id="rId3"/>
                </p:custDataLst>
              </p:nvPr>
            </p:nvPicPr>
            <p:blipFill>
              <a:blip r:embed="rId4"/>
              <a:srcRect t="7004"/>
              <a:stretch>
                <a:fillRect/>
              </a:stretch>
            </p:blipFill>
            <p:spPr>
              <a:xfrm>
                <a:off x="4031" y="6783"/>
                <a:ext cx="7096" cy="1580"/>
              </a:xfrm>
              <a:prstGeom prst="rect">
                <a:avLst/>
              </a:prstGeom>
            </p:spPr>
          </p:pic>
        </p:grpSp>
        <p:sp>
          <p:nvSpPr>
            <p:cNvPr id="10" name="上弧形箭头 9"/>
            <p:cNvSpPr/>
            <p:nvPr/>
          </p:nvSpPr>
          <p:spPr>
            <a:xfrm rot="360000">
              <a:off x="3790" y="6655"/>
              <a:ext cx="1134" cy="421"/>
            </a:xfrm>
            <a:prstGeom prst="curved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引入</a:t>
            </a:r>
            <a:r>
              <a:rPr lang="en-US" altLang="zh-CN" dirty="0">
                <a:latin typeface="汉仪夏日体W" charset="0"/>
                <a:cs typeface="汉仪夏日体W" charset="0"/>
              </a:rPr>
              <a:t> —</a:t>
            </a:r>
            <a:r>
              <a:rPr lang="en-US" altLang="zh-CN" sz="3200" dirty="0">
                <a:latin typeface="汉仪夏日体W" charset="0"/>
                <a:cs typeface="汉仪夏日体W" charset="0"/>
              </a:rPr>
              <a:t>— </a:t>
            </a:r>
            <a:r>
              <a:rPr lang="en-US" altLang="zh-CN" dirty="0">
                <a:latin typeface="汉仪夏日体W" charset="0"/>
                <a:cs typeface="汉仪夏日体W" charset="0"/>
              </a:rPr>
              <a:t>C++</a:t>
            </a:r>
            <a:r>
              <a:rPr lang="zh-CN" altLang="en-US" dirty="0">
                <a:latin typeface="汉仪夏日体W" charset="0"/>
                <a:ea typeface="汉仪夏日体W" charset="0"/>
                <a:cs typeface="汉仪夏日体W" charset="0"/>
              </a:rPr>
              <a:t>中的算术运算</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nvPicPr>
        <p:blipFill>
          <a:blip r:embed="rId1"/>
          <a:stretch>
            <a:fillRect/>
          </a:stretch>
        </p:blipFill>
        <p:spPr>
          <a:xfrm>
            <a:off x="9351010" y="4608830"/>
            <a:ext cx="2249170" cy="2249170"/>
          </a:xfrm>
          <a:prstGeom prst="rect">
            <a:avLst/>
          </a:prstGeom>
        </p:spPr>
      </p:pic>
      <p:pic>
        <p:nvPicPr>
          <p:cNvPr id="5" name="图片 4" descr="R"/>
          <p:cNvPicPr>
            <a:picLocks noChangeAspect="1"/>
          </p:cNvPicPr>
          <p:nvPr/>
        </p:nvPicPr>
        <p:blipFill>
          <a:blip r:embed="rId2"/>
          <a:stretch>
            <a:fillRect/>
          </a:stretch>
        </p:blipFill>
        <p:spPr>
          <a:xfrm>
            <a:off x="0" y="5256530"/>
            <a:ext cx="1598930" cy="1601470"/>
          </a:xfrm>
          <a:prstGeom prst="rect">
            <a:avLst/>
          </a:prstGeom>
        </p:spPr>
      </p:pic>
      <p:sp>
        <p:nvSpPr>
          <p:cNvPr id="6" name="文本框 5"/>
          <p:cNvSpPr txBox="1"/>
          <p:nvPr/>
        </p:nvSpPr>
        <p:spPr>
          <a:xfrm>
            <a:off x="810895" y="1382395"/>
            <a:ext cx="8640445" cy="4837430"/>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在上一节内容中，</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我们比较了</a:t>
            </a:r>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和其他魔法编程语言的不同。</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现在我们正式进入第一部分的学习</a:t>
            </a:r>
            <a:r>
              <a:rPr lang="en-US" altLang="zh-CN" sz="2000">
                <a:latin typeface="华文中宋" panose="02010600040101010101" charset="-122"/>
                <a:ea typeface="华文中宋" panose="02010600040101010101" charset="-122"/>
                <a:cs typeface="华文中宋" panose="02010600040101010101" charset="-122"/>
              </a:rPr>
              <a:t> ——</a:t>
            </a:r>
            <a:endParaRPr lang="en-US" altLang="zh-CN" sz="2000">
              <a:latin typeface="华文中宋" panose="02010600040101010101" charset="-122"/>
              <a:ea typeface="华文中宋" panose="02010600040101010101" charset="-122"/>
              <a:cs typeface="华文中宋" panose="02010600040101010101" charset="-122"/>
            </a:endParaRPr>
          </a:p>
          <a:p>
            <a:endParaRPr lang="en-US" altLang="zh-CN"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的算术运算。</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它呀就是商店老板的可靠帮手，</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只要</a:t>
            </a:r>
            <a:r>
              <a:rPr lang="zh-CN" altLang="en-US" sz="2000">
                <a:latin typeface="华文中宋" panose="02010600040101010101" charset="-122"/>
                <a:ea typeface="华文中宋" panose="02010600040101010101" charset="-122"/>
                <a:cs typeface="华文中宋" panose="02010600040101010101" charset="-122"/>
              </a:rPr>
              <a:t>通过它做好一个简易计算器，</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商店老板就能很方便的计算客人应该要付的钱，</a:t>
            </a:r>
            <a:r>
              <a:rPr lang="zh-CN" altLang="en-US" sz="2000">
                <a:latin typeface="华文中宋" panose="02010600040101010101" charset="-122"/>
                <a:ea typeface="华文中宋" panose="02010600040101010101" charset="-122"/>
                <a:cs typeface="华文中宋" panose="02010600040101010101" charset="-122"/>
                <a:sym typeface="+mn-ea"/>
              </a:rPr>
              <a:t>不会手忙脚乱啦</a:t>
            </a:r>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2" name="组合 1"/>
          <p:cNvGrpSpPr/>
          <p:nvPr/>
        </p:nvGrpSpPr>
        <p:grpSpPr>
          <a:xfrm>
            <a:off x="7534910" y="2298065"/>
            <a:ext cx="3773170" cy="2310130"/>
            <a:chOff x="11866" y="3619"/>
            <a:chExt cx="5942" cy="3638"/>
          </a:xfrm>
        </p:grpSpPr>
        <p:sp>
          <p:nvSpPr>
            <p:cNvPr id="4" name="圆角矩形标注 3"/>
            <p:cNvSpPr/>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12314" y="3861"/>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现在就跟着小猫老板我，一起学习怎么制作商店老板小帮手</a:t>
              </a:r>
              <a:r>
                <a:rPr lang="en-US" altLang="zh-CN" sz="2400">
                  <a:latin typeface="华文中宋" panose="02010600040101010101" charset="-122"/>
                  <a:ea typeface="华文中宋" panose="02010600040101010101" charset="-122"/>
                  <a:cs typeface="华文中宋" panose="02010600040101010101" charset="-122"/>
                </a:rPr>
                <a:t> —— </a:t>
              </a:r>
              <a:r>
                <a:rPr lang="zh-CN" altLang="en-US" sz="2400">
                  <a:latin typeface="华文中宋" panose="02010600040101010101" charset="-122"/>
                  <a:ea typeface="华文中宋" panose="02010600040101010101" charset="-122"/>
                  <a:cs typeface="华文中宋" panose="02010600040101010101" charset="-122"/>
                </a:rPr>
                <a:t>简易计算器吧！</a:t>
              </a:r>
              <a:endParaRPr lang="zh-CN" altLang="en-US" sz="24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endParaRPr lang="en-US" altLang="zh-CN" dirty="0">
              <a:latin typeface="汉仪夏日体W" charset="0"/>
              <a:ea typeface="汉仪夏日体W" charset="0"/>
              <a:cs typeface="汉仪夏日体W" charset="0"/>
            </a:endParaRPr>
          </a:p>
        </p:txBody>
      </p:sp>
      <p:sp>
        <p:nvSpPr>
          <p:cNvPr id="4" name="文本框 3"/>
          <p:cNvSpPr txBox="1"/>
          <p:nvPr/>
        </p:nvSpPr>
        <p:spPr>
          <a:xfrm>
            <a:off x="265430" y="1269365"/>
            <a:ext cx="9283065" cy="558863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sym typeface="+mn-ea"/>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r>
              <a:rPr lang="en-US" altLang="zh-CN"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魔法常量，不能被改变的数字</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const double PI = 3.14159;</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输出常量的值</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cout &lt;&lt; "喵，这是一个魔法常数：" &lt;&lt; PI &lt;&lt; endl;</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尝试修改常量的值，发现魔法力量阻止了我们</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a:t>
            </a:r>
            <a:r>
              <a:rPr lang="en-US" altLang="zh-CN" sz="2000">
                <a:latin typeface="华文中宋" panose="02010600040101010101" charset="-122"/>
                <a:ea typeface="华文中宋" panose="02010600040101010101" charset="-122"/>
                <a:cs typeface="华文中宋" panose="02010600040101010101" charset="-122"/>
                <a:sym typeface="+mn-ea"/>
              </a:rPr>
              <a:t>PI</a:t>
            </a:r>
            <a:r>
              <a:rPr lang="zh-CN" altLang="en-US" sz="2000">
                <a:latin typeface="华文中宋" panose="02010600040101010101" charset="-122"/>
                <a:ea typeface="华文中宋" panose="02010600040101010101" charset="-122"/>
                <a:cs typeface="华文中宋" panose="02010600040101010101" charset="-122"/>
                <a:sym typeface="+mn-ea"/>
              </a:rPr>
              <a:t> = 3.14; // 错误了喵，魔法常量不可修改呢</a:t>
            </a:r>
            <a:endParaRPr lang="zh-CN" altLang="en-US" sz="2000">
              <a:latin typeface="华文中宋" panose="02010600040101010101" charset="-122"/>
              <a:ea typeface="华文中宋" panose="02010600040101010101" charset="-122"/>
              <a:cs typeface="华文中宋" panose="02010600040101010101" charset="-122"/>
              <a:sym typeface="+mn-ea"/>
            </a:endParaRPr>
          </a:p>
          <a:p>
            <a:endParaRPr lang="zh-CN" altLang="en-US" sz="2000">
              <a:latin typeface="华文中宋" panose="02010600040101010101" charset="-122"/>
              <a:ea typeface="华文中宋" panose="02010600040101010101" charset="-122"/>
              <a:cs typeface="华文中宋" panose="02010600040101010101" charset="-122"/>
              <a:sym typeface="+mn-ea"/>
            </a:endParaRPr>
          </a:p>
          <a:p>
            <a:r>
              <a:rPr lang="en-US" altLang="zh-CN" sz="2000">
                <a:latin typeface="华文中宋" panose="02010600040101010101" charset="-122"/>
                <a:ea typeface="华文中宋" panose="02010600040101010101" charset="-122"/>
                <a:cs typeface="华文中宋" panose="02010600040101010101" charset="-122"/>
                <a:sym typeface="+mn-ea"/>
              </a:rPr>
              <a:t>    return 0;</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endParaRPr lang="zh-CN" altLang="en-US" sz="2000"/>
          </a:p>
        </p:txBody>
      </p:sp>
      <p:pic>
        <p:nvPicPr>
          <p:cNvPr id="5" name="图片 4" descr="猫咪"/>
          <p:cNvPicPr>
            <a:picLocks noChangeAspect="1"/>
          </p:cNvPicPr>
          <p:nvPr/>
        </p:nvPicPr>
        <p:blipFill>
          <a:blip r:embed="rId1"/>
          <a:stretch>
            <a:fillRect/>
          </a:stretch>
        </p:blipFill>
        <p:spPr>
          <a:xfrm>
            <a:off x="9989820" y="4655820"/>
            <a:ext cx="2202180" cy="2202180"/>
          </a:xfrm>
          <a:prstGeom prst="rect">
            <a:avLst/>
          </a:prstGeom>
        </p:spPr>
      </p:pic>
      <p:sp>
        <p:nvSpPr>
          <p:cNvPr id="22" name="云形标注 21"/>
          <p:cNvSpPr/>
          <p:nvPr>
            <p:custDataLst>
              <p:tags r:id="rId2"/>
            </p:custDataLst>
          </p:nvPr>
        </p:nvSpPr>
        <p:spPr>
          <a:xfrm flipH="1">
            <a:off x="7127240" y="2901950"/>
            <a:ext cx="3413125" cy="1981200"/>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ndParaRPr>
          </a:p>
        </p:txBody>
      </p:sp>
      <p:sp>
        <p:nvSpPr>
          <p:cNvPr id="6" name="文本框 5"/>
          <p:cNvSpPr txBox="1"/>
          <p:nvPr/>
        </p:nvSpPr>
        <p:spPr>
          <a:xfrm>
            <a:off x="7917180" y="3477260"/>
            <a:ext cx="2274570" cy="82994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这就是实例代码哦喵</a:t>
            </a:r>
            <a:r>
              <a:rPr lang="en-US" altLang="zh-CN" sz="2400">
                <a:latin typeface="华文中宋" panose="02010600040101010101" charset="-122"/>
                <a:ea typeface="华文中宋" panose="02010600040101010101" charset="-122"/>
                <a:cs typeface="华文中宋" panose="02010600040101010101" charset="-122"/>
              </a:rPr>
              <a:t>~</a:t>
            </a:r>
            <a:endParaRPr lang="en-US" altLang="zh-CN"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en-US" altLang="zh-CN" dirty="0">
                <a:latin typeface="汉仪夏日体W" charset="0"/>
                <a:ea typeface="汉仪夏日体W" charset="0"/>
                <a:cs typeface="汉仪夏日体W" charset="0"/>
              </a:rPr>
              <a:t>static</a:t>
            </a:r>
            <a:endParaRPr lang="en-US" altLang="zh-CN" dirty="0">
              <a:latin typeface="汉仪夏日体W" charset="0"/>
              <a:ea typeface="汉仪夏日体W" charset="0"/>
              <a:cs typeface="汉仪夏日体W" charset="0"/>
            </a:endParaRPr>
          </a:p>
        </p:txBody>
      </p:sp>
      <p:pic>
        <p:nvPicPr>
          <p:cNvPr id="2" name="图片 1" descr="vector-some-kid-bedroom"/>
          <p:cNvPicPr>
            <a:picLocks noChangeAspect="1"/>
          </p:cNvPicPr>
          <p:nvPr/>
        </p:nvPicPr>
        <p:blipFill>
          <a:blip r:embed="rId1"/>
          <a:stretch>
            <a:fillRect/>
          </a:stretch>
        </p:blipFill>
        <p:spPr>
          <a:xfrm>
            <a:off x="1940560" y="1254760"/>
            <a:ext cx="8314690" cy="4893310"/>
          </a:xfrm>
          <a:prstGeom prst="rect">
            <a:avLst/>
          </a:prstGeom>
        </p:spPr>
      </p:pic>
      <p:pic>
        <p:nvPicPr>
          <p:cNvPr id="4" name="图片 3" descr="toys"/>
          <p:cNvPicPr>
            <a:picLocks noChangeAspect="1"/>
          </p:cNvPicPr>
          <p:nvPr/>
        </p:nvPicPr>
        <p:blipFill>
          <a:blip r:embed="rId2"/>
          <a:stretch>
            <a:fillRect/>
          </a:stretch>
        </p:blipFill>
        <p:spPr>
          <a:xfrm>
            <a:off x="7165340" y="4191000"/>
            <a:ext cx="1680845" cy="1680845"/>
          </a:xfrm>
          <a:prstGeom prst="rect">
            <a:avLst/>
          </a:prstGeom>
        </p:spPr>
      </p:pic>
      <p:pic>
        <p:nvPicPr>
          <p:cNvPr id="7" name="图片 6" descr="v2-aee183bb005f2c8176c7dbba00e9b21a_r"/>
          <p:cNvPicPr>
            <a:picLocks noChangeAspect="1"/>
          </p:cNvPicPr>
          <p:nvPr/>
        </p:nvPicPr>
        <p:blipFill>
          <a:blip r:embed="rId3"/>
          <a:srcRect l="15279" t="9182" r="17507" b="3587"/>
          <a:stretch>
            <a:fillRect/>
          </a:stretch>
        </p:blipFill>
        <p:spPr>
          <a:xfrm>
            <a:off x="10333355" y="4443730"/>
            <a:ext cx="1858645" cy="2414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800000">
                                      <p:cBhvr>
                                        <p:cTn id="25" dur="1000" fill="hold"/>
                                        <p:tgtEl>
                                          <p:spTgt spid="4"/>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nodeType="clickEffect">
                                  <p:stCondLst>
                                    <p:cond delay="0"/>
                                  </p:stCondLst>
                                  <p:childTnLst>
                                    <p:animRot by="1800000">
                                      <p:cBhvr>
                                        <p:cTn id="29"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en-US" altLang="zh-CN" dirty="0">
                <a:latin typeface="汉仪夏日体W" charset="0"/>
                <a:ea typeface="汉仪夏日体W" charset="0"/>
                <a:cs typeface="汉仪夏日体W" charset="0"/>
              </a:rPr>
              <a:t>static</a:t>
            </a:r>
            <a:endParaRPr lang="en-US" altLang="zh-CN" dirty="0">
              <a:latin typeface="汉仪夏日体W" charset="0"/>
              <a:ea typeface="汉仪夏日体W" charset="0"/>
              <a:cs typeface="汉仪夏日体W" charset="0"/>
            </a:endParaRPr>
          </a:p>
        </p:txBody>
      </p:sp>
      <p:pic>
        <p:nvPicPr>
          <p:cNvPr id="3" name="图片 2" descr="9_99"/>
          <p:cNvPicPr>
            <a:picLocks noChangeAspect="1"/>
          </p:cNvPicPr>
          <p:nvPr/>
        </p:nvPicPr>
        <p:blipFill>
          <a:blip r:embed="rId1"/>
          <a:srcRect l="13069" t="20375" r="13625" b="19875"/>
          <a:stretch>
            <a:fillRect/>
          </a:stretch>
        </p:blipFill>
        <p:spPr>
          <a:xfrm>
            <a:off x="0" y="4699635"/>
            <a:ext cx="2647950" cy="2158365"/>
          </a:xfrm>
          <a:prstGeom prst="rect">
            <a:avLst/>
          </a:prstGeom>
        </p:spPr>
      </p:pic>
      <p:grpSp>
        <p:nvGrpSpPr>
          <p:cNvPr id="2" name="组合 1"/>
          <p:cNvGrpSpPr/>
          <p:nvPr/>
        </p:nvGrpSpPr>
        <p:grpSpPr>
          <a:xfrm>
            <a:off x="948690" y="2788920"/>
            <a:ext cx="3232150" cy="2219960"/>
            <a:chOff x="1494" y="4392"/>
            <a:chExt cx="5090" cy="3496"/>
          </a:xfrm>
        </p:grpSpPr>
        <p:sp>
          <p:nvSpPr>
            <p:cNvPr id="5" name="椭圆形标注 4"/>
            <p:cNvSpPr/>
            <p:nvPr/>
          </p:nvSpPr>
          <p:spPr>
            <a:xfrm>
              <a:off x="1494" y="4392"/>
              <a:ext cx="5090" cy="3496"/>
            </a:xfrm>
            <a:prstGeom prst="wedgeEllipseCallou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313" y="4931"/>
              <a:ext cx="3719"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现在让我们用</a:t>
              </a:r>
              <a:r>
                <a:rPr lang="en-US" altLang="zh-CN" sz="2400">
                  <a:latin typeface="华文中宋" panose="02010600040101010101" charset="-122"/>
                  <a:ea typeface="华文中宋" panose="02010600040101010101" charset="-122"/>
                  <a:cs typeface="华文中宋" panose="02010600040101010101" charset="-122"/>
                </a:rPr>
                <a:t>static</a:t>
              </a:r>
              <a:r>
                <a:rPr lang="zh-CN" altLang="en-US" sz="2400">
                  <a:latin typeface="华文中宋" panose="02010600040101010101" charset="-122"/>
                  <a:ea typeface="华文中宋" panose="02010600040101010101" charset="-122"/>
                  <a:cs typeface="华文中宋" panose="02010600040101010101" charset="-122"/>
                </a:rPr>
                <a:t>进行一个魔法计数器程序的编写吧！</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7" name="文本框 6"/>
          <p:cNvSpPr txBox="1"/>
          <p:nvPr/>
        </p:nvSpPr>
        <p:spPr>
          <a:xfrm>
            <a:off x="4275455" y="1268730"/>
            <a:ext cx="7607935" cy="3476625"/>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#include &lt;iostream&gt;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using namespace std;</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int magicalCounter() </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static int count = 0;  // 使用 static 修饰符的魔法计数器</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count++;  // 每次调用，魔法计数器加一</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count;  // 返回魔法计数器的值</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12" name="组合 11"/>
          <p:cNvGrpSpPr/>
          <p:nvPr/>
        </p:nvGrpSpPr>
        <p:grpSpPr>
          <a:xfrm>
            <a:off x="5365750" y="4913630"/>
            <a:ext cx="5259070" cy="1728470"/>
            <a:chOff x="8450" y="7738"/>
            <a:chExt cx="8282" cy="2722"/>
          </a:xfrm>
        </p:grpSpPr>
        <p:sp>
          <p:nvSpPr>
            <p:cNvPr id="9" name="流程图: 可选过程 8"/>
            <p:cNvSpPr/>
            <p:nvPr/>
          </p:nvSpPr>
          <p:spPr>
            <a:xfrm>
              <a:off x="8450" y="7738"/>
              <a:ext cx="8283" cy="2723"/>
            </a:xfrm>
            <a:prstGeom prst="flowChartAlternateProcess">
              <a:avLst/>
            </a:prstGeom>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9201" y="8095"/>
              <a:ext cx="6949" cy="1888"/>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sym typeface="+mn-ea"/>
                </a:rPr>
                <a:t>首先我们定义一个自增函数，给里面</a:t>
              </a:r>
              <a:r>
                <a:rPr lang="zh-CN" altLang="en-US" sz="2400">
                  <a:latin typeface="华文中宋" panose="02010600040101010101" charset="-122"/>
                  <a:ea typeface="华文中宋" panose="02010600040101010101" charset="-122"/>
                  <a:cs typeface="华文中宋" panose="02010600040101010101" charset="-122"/>
                  <a:sym typeface="+mn-ea"/>
                </a:rPr>
                <a:t>定义</a:t>
              </a:r>
              <a:r>
                <a:rPr lang="zh-CN" altLang="en-US" sz="2400">
                  <a:latin typeface="华文中宋" panose="02010600040101010101" charset="-122"/>
                  <a:ea typeface="华文中宋" panose="02010600040101010101" charset="-122"/>
                  <a:cs typeface="华文中宋" panose="02010600040101010101" charset="-122"/>
                  <a:sym typeface="+mn-ea"/>
                </a:rPr>
                <a:t>的一个变量加个修饰符</a:t>
              </a:r>
              <a:r>
                <a:rPr lang="en-US" altLang="zh-CN" sz="2400">
                  <a:latin typeface="华文中宋" panose="02010600040101010101" charset="-122"/>
                  <a:ea typeface="华文中宋" panose="02010600040101010101" charset="-122"/>
                  <a:cs typeface="华文中宋" panose="02010600040101010101" charset="-122"/>
                  <a:sym typeface="+mn-ea"/>
                </a:rPr>
                <a:t>static</a:t>
              </a:r>
              <a:r>
                <a:rPr lang="zh-CN" altLang="en-US" sz="2400">
                  <a:latin typeface="华文中宋" panose="02010600040101010101" charset="-122"/>
                  <a:ea typeface="华文中宋" panose="02010600040101010101" charset="-122"/>
                  <a:cs typeface="华文中宋" panose="02010600040101010101" charset="-122"/>
                  <a:sym typeface="+mn-ea"/>
                </a:rPr>
                <a:t>，就像这样。</a:t>
              </a:r>
              <a:endParaRPr lang="zh-CN" altLang="en-US" sz="24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en-US" altLang="zh-CN" dirty="0">
                <a:latin typeface="汉仪夏日体W" charset="0"/>
                <a:ea typeface="汉仪夏日体W" charset="0"/>
                <a:cs typeface="汉仪夏日体W" charset="0"/>
              </a:rPr>
              <a:t>static</a:t>
            </a:r>
            <a:endParaRPr lang="en-US" altLang="zh-CN" dirty="0">
              <a:latin typeface="汉仪夏日体W" charset="0"/>
              <a:ea typeface="汉仪夏日体W" charset="0"/>
              <a:cs typeface="汉仪夏日体W" charset="0"/>
            </a:endParaRPr>
          </a:p>
        </p:txBody>
      </p:sp>
      <p:pic>
        <p:nvPicPr>
          <p:cNvPr id="3" name="图片 2" descr="9_99"/>
          <p:cNvPicPr>
            <a:picLocks noChangeAspect="1"/>
          </p:cNvPicPr>
          <p:nvPr/>
        </p:nvPicPr>
        <p:blipFill>
          <a:blip r:embed="rId1"/>
          <a:srcRect l="13069" t="20375" r="13625" b="19875"/>
          <a:stretch>
            <a:fillRect/>
          </a:stretch>
        </p:blipFill>
        <p:spPr>
          <a:xfrm>
            <a:off x="0" y="4699635"/>
            <a:ext cx="2647950" cy="2158365"/>
          </a:xfrm>
          <a:prstGeom prst="rect">
            <a:avLst/>
          </a:prstGeom>
        </p:spPr>
      </p:pic>
      <p:grpSp>
        <p:nvGrpSpPr>
          <p:cNvPr id="4" name="组合 3"/>
          <p:cNvGrpSpPr/>
          <p:nvPr/>
        </p:nvGrpSpPr>
        <p:grpSpPr>
          <a:xfrm>
            <a:off x="948690" y="2788920"/>
            <a:ext cx="3232150" cy="2219960"/>
            <a:chOff x="1494" y="4392"/>
            <a:chExt cx="5090" cy="3496"/>
          </a:xfrm>
        </p:grpSpPr>
        <p:sp>
          <p:nvSpPr>
            <p:cNvPr id="5" name="椭圆形标注 4"/>
            <p:cNvSpPr/>
            <p:nvPr/>
          </p:nvSpPr>
          <p:spPr>
            <a:xfrm>
              <a:off x="1494" y="4392"/>
              <a:ext cx="5090" cy="3496"/>
            </a:xfrm>
            <a:prstGeom prst="wedgeEllipseCallou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313" y="4931"/>
              <a:ext cx="3719"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sym typeface="+mn-ea"/>
                </a:rPr>
                <a:t>然后我们在主程序中调用三次这个函数，就像这样。</a:t>
              </a:r>
              <a:endParaRPr lang="zh-CN" altLang="en-US" sz="2400">
                <a:latin typeface="华文中宋" panose="02010600040101010101" charset="-122"/>
                <a:ea typeface="华文中宋" panose="02010600040101010101" charset="-122"/>
                <a:cs typeface="华文中宋" panose="02010600040101010101" charset="-122"/>
                <a:sym typeface="+mn-ea"/>
              </a:endParaRPr>
            </a:p>
          </p:txBody>
        </p:sp>
      </p:grpSp>
      <p:sp>
        <p:nvSpPr>
          <p:cNvPr id="8" name="文本框 7"/>
          <p:cNvSpPr txBox="1"/>
          <p:nvPr/>
        </p:nvSpPr>
        <p:spPr>
          <a:xfrm>
            <a:off x="4275455" y="1362710"/>
            <a:ext cx="7338060" cy="333692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int main() </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"第一次调用魔法计数器：" &lt;&lt; magicalCounter() &lt;&lt; endl;  // 输出 1</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"第二次调用魔法计数器：" &lt;&lt; magicalCounter() &lt;&lt; endl;  // 输出 2</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"第三次调用魔法计数器：" &lt;&lt; magicalCounter() &lt;&lt; endl;  // 输出 3</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0;</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2" name="图片 1" descr="v2-1dd0112bde1bc915d22052e001cb6e58_r"/>
          <p:cNvPicPr>
            <a:picLocks noChangeAspect="1"/>
          </p:cNvPicPr>
          <p:nvPr/>
        </p:nvPicPr>
        <p:blipFill>
          <a:blip r:embed="rId2"/>
          <a:srcRect l="4175" t="11519" r="8023" b="12296"/>
          <a:stretch>
            <a:fillRect/>
          </a:stretch>
        </p:blipFill>
        <p:spPr>
          <a:xfrm>
            <a:off x="7933055" y="4237990"/>
            <a:ext cx="4258945" cy="2620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845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04</a:t>
              </a:r>
              <a:endParaRPr lang="en-US" altLang="zh-CN"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问答与</a:t>
              </a:r>
              <a:r>
                <a:rPr lang="zh-CN" altLang="en-US" sz="3200" dirty="0">
                  <a:latin typeface="汉仪夏日体W" charset="0"/>
                  <a:ea typeface="汉仪夏日体W" charset="0"/>
                </a:rPr>
                <a:t>小结</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小猫老板计算器的</a:t>
              </a:r>
              <a:r>
                <a:rPr lang="zh-CN" altLang="en-US" sz="1400" dirty="0">
                  <a:latin typeface="微软雅黑 Light" panose="020B0502040204020203" pitchFamily="34" charset="-122"/>
                  <a:ea typeface="微软雅黑 Light" panose="020B0502040204020203" pitchFamily="34" charset="-122"/>
                </a:rPr>
                <a:t>回顾</a:t>
              </a:r>
              <a:endParaRPr lang="zh-CN" altLang="en-US" sz="1400" dirty="0">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1"/>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2"/>
            <a:stretch>
              <a:fillRect/>
            </a:stretch>
          </p:blipFill>
          <p:spPr>
            <a:xfrm>
              <a:off x="2785" y="1933"/>
              <a:ext cx="14023" cy="7889"/>
            </a:xfrm>
            <a:prstGeom prst="rect">
              <a:avLst/>
            </a:prstGeom>
          </p:spPr>
        </p:pic>
        <p:pic>
          <p:nvPicPr>
            <p:cNvPr id="3" name="图片 2" descr="橘猫"/>
            <p:cNvPicPr>
              <a:picLocks noChangeAspect="1"/>
            </p:cNvPicPr>
            <p:nvPr/>
          </p:nvPicPr>
          <p:blipFill>
            <a:blip r:embed="rId3"/>
            <a:stretch>
              <a:fillRect/>
            </a:stretch>
          </p:blipFill>
          <p:spPr>
            <a:xfrm>
              <a:off x="470" y="7428"/>
              <a:ext cx="3962" cy="3372"/>
            </a:xfrm>
            <a:prstGeom prst="rect">
              <a:avLst/>
            </a:prstGeom>
          </p:spPr>
        </p:pic>
      </p:grpSp>
      <p:sp>
        <p:nvSpPr>
          <p:cNvPr id="10" name="文本框 9"/>
          <p:cNvSpPr txBox="1"/>
          <p:nvPr/>
        </p:nvSpPr>
        <p:spPr>
          <a:xfrm>
            <a:off x="3137535" y="1626235"/>
            <a:ext cx="7231380" cy="2213610"/>
          </a:xfrm>
          <a:prstGeom prst="rect">
            <a:avLst/>
          </a:prstGeom>
          <a:noFill/>
        </p:spPr>
        <p:txBody>
          <a:bodyPr wrap="square" rtlCol="0">
            <a:noAutofit/>
          </a:bodyPr>
          <a:p>
            <a:r>
              <a:rPr lang="en-US" altLang="zh-CN" sz="2400">
                <a:solidFill>
                  <a:schemeClr val="bg1"/>
                </a:solidFill>
                <a:latin typeface="华文中宋" panose="02010600040101010101" charset="-122"/>
                <a:ea typeface="华文中宋" panose="02010600040101010101" charset="-122"/>
                <a:cs typeface="华文中宋" panose="02010600040101010101" charset="-122"/>
              </a:rPr>
              <a:t>1.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魔法计算棒的主要作用是什么？</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A. 煮魔法药水</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B. 进行数字运算</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C. 制造彩虹</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11" name="文本框 10"/>
          <p:cNvSpPr txBox="1"/>
          <p:nvPr/>
        </p:nvSpPr>
        <p:spPr>
          <a:xfrm>
            <a:off x="3137535" y="3767455"/>
            <a:ext cx="7762240" cy="2306955"/>
          </a:xfrm>
          <a:prstGeom prst="rect">
            <a:avLst/>
          </a:prstGeom>
          <a:noFill/>
        </p:spPr>
        <p:txBody>
          <a:bodyPr wrap="square" rtlCol="0">
            <a:spAutoFit/>
          </a:bodyPr>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2.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在除法运算中，如果第二个数字是0，应该怎么办？</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A. 继续计算，不用担心</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B.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喵~ 不管，让计算魔法解决</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C.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小心使用，确保第二个数字不为0</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p>
        </p:txBody>
      </p:sp>
      <p:pic>
        <p:nvPicPr>
          <p:cNvPr id="2" name="图片 1" descr="对勾"/>
          <p:cNvPicPr>
            <a:picLocks noChangeAspect="1"/>
          </p:cNvPicPr>
          <p:nvPr/>
        </p:nvPicPr>
        <p:blipFill>
          <a:blip r:embed="rId4"/>
          <a:stretch>
            <a:fillRect/>
          </a:stretch>
        </p:blipFill>
        <p:spPr>
          <a:xfrm>
            <a:off x="3401695" y="2584450"/>
            <a:ext cx="844550" cy="844550"/>
          </a:xfrm>
          <a:prstGeom prst="rect">
            <a:avLst/>
          </a:prstGeom>
        </p:spPr>
      </p:pic>
      <p:pic>
        <p:nvPicPr>
          <p:cNvPr id="4" name="图片 3" descr="对勾"/>
          <p:cNvPicPr>
            <a:picLocks noChangeAspect="1"/>
          </p:cNvPicPr>
          <p:nvPr/>
        </p:nvPicPr>
        <p:blipFill>
          <a:blip r:embed="rId4"/>
          <a:stretch>
            <a:fillRect/>
          </a:stretch>
        </p:blipFill>
        <p:spPr>
          <a:xfrm>
            <a:off x="3401695" y="5142230"/>
            <a:ext cx="844550" cy="844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1"/>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2"/>
            <a:stretch>
              <a:fillRect/>
            </a:stretch>
          </p:blipFill>
          <p:spPr>
            <a:xfrm>
              <a:off x="2785" y="1933"/>
              <a:ext cx="14023" cy="7889"/>
            </a:xfrm>
            <a:prstGeom prst="rect">
              <a:avLst/>
            </a:prstGeom>
          </p:spPr>
        </p:pic>
        <p:pic>
          <p:nvPicPr>
            <p:cNvPr id="3" name="图片 2" descr="橘猫"/>
            <p:cNvPicPr>
              <a:picLocks noChangeAspect="1"/>
            </p:cNvPicPr>
            <p:nvPr/>
          </p:nvPicPr>
          <p:blipFill>
            <a:blip r:embed="rId3"/>
            <a:stretch>
              <a:fillRect/>
            </a:stretch>
          </p:blipFill>
          <p:spPr>
            <a:xfrm>
              <a:off x="470" y="7428"/>
              <a:ext cx="3962" cy="3372"/>
            </a:xfrm>
            <a:prstGeom prst="rect">
              <a:avLst/>
            </a:prstGeom>
          </p:spPr>
        </p:pic>
      </p:grpSp>
      <p:sp>
        <p:nvSpPr>
          <p:cNvPr id="2" name="文本框 1"/>
          <p:cNvSpPr txBox="1"/>
          <p:nvPr/>
        </p:nvSpPr>
        <p:spPr>
          <a:xfrm>
            <a:off x="2909570" y="1804670"/>
            <a:ext cx="7150100" cy="1289050"/>
          </a:xfrm>
          <a:prstGeom prst="rect">
            <a:avLst/>
          </a:prstGeom>
          <a:noFill/>
        </p:spPr>
        <p:txBody>
          <a:bodyPr wrap="square" rtlCol="0">
            <a:noAutofit/>
          </a:bodyPr>
          <a:p>
            <a:r>
              <a:rPr lang="en-US" altLang="zh-CN" sz="3200">
                <a:solidFill>
                  <a:schemeClr val="bg1"/>
                </a:solidFill>
                <a:latin typeface="华文中宋" panose="02010600040101010101" charset="-122"/>
                <a:ea typeface="华文中宋" panose="02010600040101010101" charset="-122"/>
                <a:cs typeface="华文中宋" panose="02010600040101010101" charset="-122"/>
              </a:rPr>
              <a:t>3. </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整数和浮点数在除法运算上的有区别。</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p:nvSpPr>
        <p:spPr>
          <a:xfrm>
            <a:off x="2909570" y="4027170"/>
            <a:ext cx="7078345" cy="1568450"/>
          </a:xfrm>
          <a:prstGeom prst="rect">
            <a:avLst/>
          </a:prstGeom>
          <a:noFill/>
        </p:spPr>
        <p:txBody>
          <a:bodyPr wrap="square" rtlCol="0">
            <a:spAutoFit/>
          </a:bodyPr>
          <a:p>
            <a:r>
              <a:rPr lang="en-US" altLang="zh-CN" sz="3200">
                <a:solidFill>
                  <a:schemeClr val="bg1"/>
                </a:solidFill>
                <a:latin typeface="华文中宋" panose="02010600040101010101" charset="-122"/>
                <a:ea typeface="华文中宋" panose="02010600040101010101" charset="-122"/>
                <a:cs typeface="华文中宋" panose="02010600040101010101" charset="-122"/>
                <a:sym typeface="+mn-ea"/>
              </a:rPr>
              <a:t>4. </a:t>
            </a:r>
            <a:r>
              <a:rPr lang="zh-CN" altLang="en-US" sz="3200">
                <a:solidFill>
                  <a:schemeClr val="bg1"/>
                </a:solidFill>
                <a:latin typeface="华文中宋" panose="02010600040101010101" charset="-122"/>
                <a:ea typeface="华文中宋" panose="02010600040101010101" charset="-122"/>
                <a:cs typeface="华文中宋" panose="02010600040101010101" charset="-122"/>
                <a:sym typeface="+mn-ea"/>
              </a:rPr>
              <a:t>使用const修饰符创建的数字可以被修改。</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p>
        </p:txBody>
      </p:sp>
      <p:pic>
        <p:nvPicPr>
          <p:cNvPr id="5" name="图片 4" descr="对勾"/>
          <p:cNvPicPr>
            <a:picLocks noChangeAspect="1"/>
          </p:cNvPicPr>
          <p:nvPr/>
        </p:nvPicPr>
        <p:blipFill>
          <a:blip r:embed="rId4"/>
          <a:stretch>
            <a:fillRect/>
          </a:stretch>
        </p:blipFill>
        <p:spPr>
          <a:xfrm>
            <a:off x="4725670" y="2584450"/>
            <a:ext cx="844550" cy="844550"/>
          </a:xfrm>
          <a:prstGeom prst="rect">
            <a:avLst/>
          </a:prstGeom>
        </p:spPr>
      </p:pic>
      <p:pic>
        <p:nvPicPr>
          <p:cNvPr id="6" name="图片 5" descr="错误"/>
          <p:cNvPicPr>
            <a:picLocks noChangeAspect="1"/>
          </p:cNvPicPr>
          <p:nvPr/>
        </p:nvPicPr>
        <p:blipFill>
          <a:blip r:embed="rId5"/>
          <a:stretch>
            <a:fillRect/>
          </a:stretch>
        </p:blipFill>
        <p:spPr>
          <a:xfrm>
            <a:off x="4725670" y="4817745"/>
            <a:ext cx="678815" cy="678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1"/>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2"/>
            <a:stretch>
              <a:fillRect/>
            </a:stretch>
          </p:blipFill>
          <p:spPr>
            <a:xfrm>
              <a:off x="2785" y="1933"/>
              <a:ext cx="14023" cy="7889"/>
            </a:xfrm>
            <a:prstGeom prst="rect">
              <a:avLst/>
            </a:prstGeom>
          </p:spPr>
        </p:pic>
        <p:pic>
          <p:nvPicPr>
            <p:cNvPr id="3" name="图片 2" descr="橘猫"/>
            <p:cNvPicPr>
              <a:picLocks noChangeAspect="1"/>
            </p:cNvPicPr>
            <p:nvPr/>
          </p:nvPicPr>
          <p:blipFill>
            <a:blip r:embed="rId3"/>
            <a:stretch>
              <a:fillRect/>
            </a:stretch>
          </p:blipFill>
          <p:spPr>
            <a:xfrm>
              <a:off x="470" y="7428"/>
              <a:ext cx="3962" cy="3372"/>
            </a:xfrm>
            <a:prstGeom prst="rect">
              <a:avLst/>
            </a:prstGeom>
          </p:spPr>
        </p:pic>
      </p:grpSp>
      <p:sp>
        <p:nvSpPr>
          <p:cNvPr id="5" name="文本框 4"/>
          <p:cNvSpPr txBox="1"/>
          <p:nvPr/>
        </p:nvSpPr>
        <p:spPr>
          <a:xfrm>
            <a:off x="2952115" y="1876425"/>
            <a:ext cx="7150100" cy="3380105"/>
          </a:xfrm>
          <a:prstGeom prst="rect">
            <a:avLst/>
          </a:prstGeom>
          <a:noFill/>
        </p:spPr>
        <p:txBody>
          <a:bodyPr wrap="square" rtlCol="0">
            <a:noAutofit/>
          </a:bodyPr>
          <a:p>
            <a:r>
              <a:rPr lang="en-US" altLang="zh-CN" sz="3200">
                <a:solidFill>
                  <a:schemeClr val="bg1"/>
                </a:solidFill>
                <a:latin typeface="华文中宋" panose="02010600040101010101" charset="-122"/>
                <a:ea typeface="华文中宋" panose="02010600040101010101" charset="-122"/>
                <a:cs typeface="华文中宋" panose="02010600040101010101" charset="-122"/>
              </a:rPr>
              <a:t>5. </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static修饰符在数字上的魔法作用是什么呢？用自己的话说说</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吧！</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2952115" y="3409315"/>
            <a:ext cx="5998845" cy="1568450"/>
          </a:xfrm>
          <a:prstGeom prst="rect">
            <a:avLst/>
          </a:prstGeom>
          <a:noFill/>
        </p:spPr>
        <p:txBody>
          <a:bodyPr wrap="square" rtlCol="0">
            <a:spAutoFit/>
          </a:bodyPr>
          <a:p>
            <a:r>
              <a:rPr lang="zh-CN" altLang="en-US" sz="2400">
                <a:solidFill>
                  <a:schemeClr val="bg1"/>
                </a:solidFill>
                <a:latin typeface="+mn-ea"/>
                <a:cs typeface="+mn-ea"/>
                <a:sym typeface="+mn-ea"/>
              </a:rPr>
              <a:t>static修饰符可以让数字在函数调用之间保持其值。 它为数字增加了一种特殊的魔法，使得它们在计算的舞台上保持独特的效果。</a:t>
            </a:r>
            <a:endParaRPr lang="zh-CN" altLang="en-US" sz="2400">
              <a:solidFill>
                <a:schemeClr val="bg1"/>
              </a:solidFill>
              <a:latin typeface="+mn-ea"/>
              <a:cs typeface="+mn-ea"/>
            </a:endParaRPr>
          </a:p>
          <a:p>
            <a:endParaRPr lang="zh-CN" altLang="en-US" sz="2400">
              <a:solidFill>
                <a:schemeClr val="bg1"/>
              </a:solidFill>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pic>
        <p:nvPicPr>
          <p:cNvPr id="2" name="图片 1" descr="R-C (2)"/>
          <p:cNvPicPr>
            <a:picLocks noChangeAspect="1"/>
          </p:cNvPicPr>
          <p:nvPr/>
        </p:nvPicPr>
        <p:blipFill>
          <a:blip r:embed="rId1"/>
          <a:srcRect t="23639" b="3497"/>
          <a:stretch>
            <a:fillRect/>
          </a:stretch>
        </p:blipFill>
        <p:spPr>
          <a:xfrm>
            <a:off x="9087485" y="3841750"/>
            <a:ext cx="3104515" cy="3016250"/>
          </a:xfrm>
          <a:prstGeom prst="rect">
            <a:avLst/>
          </a:prstGeom>
        </p:spPr>
      </p:pic>
      <p:sp>
        <p:nvSpPr>
          <p:cNvPr id="4" name="文本框 3"/>
          <p:cNvSpPr txBox="1"/>
          <p:nvPr>
            <p:custDataLst>
              <p:tags r:id="rId2"/>
            </p:custDataLst>
          </p:nvPr>
        </p:nvSpPr>
        <p:spPr>
          <a:xfrm>
            <a:off x="150809" y="3572182"/>
            <a:ext cx="2055181" cy="1383665"/>
          </a:xfrm>
          <a:prstGeom prst="rect">
            <a:avLst/>
          </a:prstGeom>
          <a:noFill/>
        </p:spPr>
        <p:txBody>
          <a:bodyPr wrap="square" rtlCol="0">
            <a:spAutoFit/>
          </a:bodyPr>
          <a:p>
            <a:pPr algn="ctr"/>
            <a:r>
              <a:rPr lang="zh-CN" altLang="en-US" sz="2800" dirty="0">
                <a:latin typeface="华文中宋" panose="02010600040101010101" charset="-122"/>
                <a:ea typeface="华文中宋" panose="02010600040101010101" charset="-122"/>
              </a:rPr>
              <a:t>我们学习了基本</a:t>
            </a:r>
            <a:r>
              <a:rPr lang="zh-CN" altLang="en-US" sz="2800" dirty="0">
                <a:latin typeface="华文中宋" panose="02010600040101010101" charset="-122"/>
                <a:ea typeface="华文中宋" panose="02010600040101010101" charset="-122"/>
              </a:rPr>
              <a:t>数据类型</a:t>
            </a:r>
            <a:endParaRPr lang="zh-CN" altLang="en-US" sz="2800" dirty="0">
              <a:latin typeface="华文中宋" panose="02010600040101010101" charset="-122"/>
              <a:ea typeface="华文中宋" panose="02010600040101010101" charset="-122"/>
            </a:endParaRPr>
          </a:p>
        </p:txBody>
      </p:sp>
      <p:sp>
        <p:nvSpPr>
          <p:cNvPr id="6" name="文本框 5"/>
          <p:cNvSpPr txBox="1"/>
          <p:nvPr>
            <p:custDataLst>
              <p:tags r:id="rId3"/>
            </p:custDataLst>
          </p:nvPr>
        </p:nvSpPr>
        <p:spPr>
          <a:xfrm>
            <a:off x="2532060" y="2445570"/>
            <a:ext cx="2712405" cy="829945"/>
          </a:xfrm>
          <a:prstGeom prst="rect">
            <a:avLst/>
          </a:prstGeom>
          <a:noFill/>
        </p:spPr>
        <p:txBody>
          <a:bodyPr wrap="square" rtlCol="0">
            <a:spAutoFit/>
          </a:bodyPr>
          <a:p>
            <a:r>
              <a:rPr lang="en-US" altLang="zh-CN" sz="2400" dirty="0">
                <a:latin typeface="华文中宋" panose="02010600040101010101" charset="-122"/>
                <a:ea typeface="华文中宋" panose="02010600040101010101" charset="-122"/>
              </a:rPr>
              <a:t>c++</a:t>
            </a:r>
            <a:r>
              <a:rPr lang="zh-CN" altLang="en-US" sz="2400" dirty="0">
                <a:latin typeface="华文中宋" panose="02010600040101010101" charset="-122"/>
                <a:ea typeface="华文中宋" panose="02010600040101010101" charset="-122"/>
              </a:rPr>
              <a:t>基础知识及基本</a:t>
            </a:r>
            <a:r>
              <a:rPr lang="zh-CN" altLang="en-US" sz="2400" dirty="0">
                <a:latin typeface="华文中宋" panose="02010600040101010101" charset="-122"/>
                <a:ea typeface="华文中宋" panose="02010600040101010101" charset="-122"/>
              </a:rPr>
              <a:t>数据类型</a:t>
            </a:r>
            <a:endParaRPr lang="zh-CN" altLang="en-US" sz="2400" dirty="0">
              <a:latin typeface="华文中宋" panose="02010600040101010101" charset="-122"/>
              <a:ea typeface="华文中宋" panose="02010600040101010101" charset="-122"/>
            </a:endParaRPr>
          </a:p>
        </p:txBody>
      </p:sp>
      <p:sp>
        <p:nvSpPr>
          <p:cNvPr id="10" name="文本框 9"/>
          <p:cNvSpPr txBox="1"/>
          <p:nvPr>
            <p:custDataLst>
              <p:tags r:id="rId4"/>
            </p:custDataLst>
          </p:nvPr>
        </p:nvSpPr>
        <p:spPr>
          <a:xfrm>
            <a:off x="2568223" y="5017320"/>
            <a:ext cx="2712405" cy="460375"/>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rPr>
              <a:t>制作简易</a:t>
            </a:r>
            <a:r>
              <a:rPr lang="zh-CN" altLang="en-US" sz="2400" dirty="0">
                <a:latin typeface="华文中宋" panose="02010600040101010101" charset="-122"/>
                <a:ea typeface="华文中宋" panose="02010600040101010101" charset="-122"/>
              </a:rPr>
              <a:t>计算器</a:t>
            </a:r>
            <a:endParaRPr lang="zh-CN" altLang="en-US" sz="2400" dirty="0">
              <a:latin typeface="华文中宋" panose="02010600040101010101" charset="-122"/>
              <a:ea typeface="华文中宋" panose="02010600040101010101" charset="-122"/>
            </a:endParaRPr>
          </a:p>
        </p:txBody>
      </p:sp>
      <p:grpSp>
        <p:nvGrpSpPr>
          <p:cNvPr id="12" name="组合 11"/>
          <p:cNvGrpSpPr/>
          <p:nvPr/>
        </p:nvGrpSpPr>
        <p:grpSpPr>
          <a:xfrm>
            <a:off x="5160010" y="1793875"/>
            <a:ext cx="4916170" cy="2555240"/>
            <a:chOff x="9720" y="3021"/>
            <a:chExt cx="7742" cy="4024"/>
          </a:xfrm>
        </p:grpSpPr>
        <p:sp>
          <p:nvSpPr>
            <p:cNvPr id="23" name="对话气泡: 圆角矩形 22"/>
            <p:cNvSpPr/>
            <p:nvPr>
              <p:custDataLst>
                <p:tags r:id="rId5"/>
              </p:custDataLst>
            </p:nvPr>
          </p:nvSpPr>
          <p:spPr>
            <a:xfrm>
              <a:off x="9720" y="3021"/>
              <a:ext cx="7743" cy="4025"/>
            </a:xfrm>
            <a:prstGeom prst="wedgeRoundRectCallout">
              <a:avLst>
                <a:gd name="adj1" fmla="val 36097"/>
                <a:gd name="adj2" fmla="val 62888"/>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6"/>
              </p:custDataLst>
            </p:nvPr>
          </p:nvSpPr>
          <p:spPr>
            <a:xfrm>
              <a:off x="10167" y="3217"/>
              <a:ext cx="7127" cy="3633"/>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rPr>
                <a:t>灵活运用基础数据类型可以制作出更多好玩好用的魔法咒语。大家可以挑战更有难度的计算器哦</a:t>
              </a:r>
              <a:r>
                <a:rPr lang="en-US" altLang="zh-CN" sz="2400" dirty="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有不会的可以请教老师。加油哦，小猫老板期待着下一次和你们</a:t>
              </a:r>
              <a:r>
                <a:rPr lang="zh-CN" altLang="en-US" sz="2400" dirty="0">
                  <a:latin typeface="华文中宋" panose="02010600040101010101" charset="-122"/>
                  <a:ea typeface="华文中宋" panose="02010600040101010101" charset="-122"/>
                </a:rPr>
                <a:t>见面！</a:t>
              </a:r>
              <a:endParaRPr lang="zh-CN" altLang="en-US" sz="2400" dirty="0">
                <a:latin typeface="华文中宋" panose="02010600040101010101" charset="-122"/>
                <a:ea typeface="华文中宋" panose="02010600040101010101" charset="-122"/>
              </a:endParaRPr>
            </a:p>
          </p:txBody>
        </p:sp>
      </p:grpSp>
      <p:cxnSp>
        <p:nvCxnSpPr>
          <p:cNvPr id="13" name="连接符: 曲线 12"/>
          <p:cNvCxnSpPr>
            <a:stCxn id="4" idx="2"/>
            <a:endCxn id="10" idx="1"/>
          </p:cNvCxnSpPr>
          <p:nvPr>
            <p:custDataLst>
              <p:tags r:id="rId7"/>
            </p:custDataLst>
          </p:nvPr>
        </p:nvCxnSpPr>
        <p:spPr>
          <a:xfrm rot="5400000" flipV="1">
            <a:off x="1727200" y="4406900"/>
            <a:ext cx="292100" cy="1389380"/>
          </a:xfrm>
          <a:prstGeom prst="curvedConnector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p:cNvCxnSpPr>
            <a:stCxn id="4" idx="0"/>
          </p:cNvCxnSpPr>
          <p:nvPr>
            <p:custDataLst>
              <p:tags r:id="rId8"/>
            </p:custDataLst>
          </p:nvPr>
        </p:nvCxnSpPr>
        <p:spPr>
          <a:xfrm rot="5400000" flipH="1" flipV="1">
            <a:off x="1213480" y="2602368"/>
            <a:ext cx="934734" cy="1004894"/>
          </a:xfrm>
          <a:prstGeom prst="curved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descr="v2-be7ea7b97c4482271cbcf1f0155bd3a7_r"/>
          <p:cNvPicPr>
            <a:picLocks noChangeAspect="1"/>
          </p:cNvPicPr>
          <p:nvPr/>
        </p:nvPicPr>
        <p:blipFill>
          <a:blip r:embed="rId9"/>
          <a:stretch>
            <a:fillRect/>
          </a:stretch>
        </p:blipFill>
        <p:spPr>
          <a:xfrm>
            <a:off x="8992870" y="0"/>
            <a:ext cx="3199130" cy="17995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4" grpId="0"/>
      <p:bldP spid="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rotWithShape="1">
          <a:blip r:embed="rId2" cstate="email"/>
          <a:srcRect/>
          <a:stretch>
            <a:fillRect/>
          </a:stretch>
        </p:blipFill>
        <p:spPr>
          <a:xfrm>
            <a:off x="9031297" y="1234349"/>
            <a:ext cx="3160313" cy="5623651"/>
          </a:xfrm>
          <a:prstGeom prst="rect">
            <a:avLst/>
          </a:prstGeom>
        </p:spPr>
      </p:pic>
      <p:sp>
        <p:nvSpPr>
          <p:cNvPr id="35" name="Text Box 147" descr="#clear#"/>
          <p:cNvSpPr txBox="1">
            <a:spLocks noChangeArrowheads="1"/>
          </p:cNvSpPr>
          <p:nvPr/>
        </p:nvSpPr>
        <p:spPr bwMode="auto">
          <a:xfrm>
            <a:off x="778510" y="464820"/>
            <a:ext cx="6248400" cy="110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a:buFont typeface="Arial" panose="020B0604020202020204" pitchFamily="34" charset="0"/>
              <a:buNone/>
              <a:defRPr/>
            </a:pPr>
            <a:r>
              <a:rPr lang="zh-CN" altLang="en-US" sz="6600" b="1" dirty="0">
                <a:latin typeface="汉仪夏日体W" charset="0"/>
                <a:ea typeface="汉仪夏日体W" charset="0"/>
              </a:rPr>
              <a:t>课程大纲</a:t>
            </a:r>
            <a:endParaRPr lang="zh-CN" altLang="en-US" sz="6600" b="1" dirty="0">
              <a:latin typeface="汉仪夏日体W" charset="0"/>
              <a:ea typeface="汉仪夏日体W" charset="0"/>
            </a:endParaRPr>
          </a:p>
        </p:txBody>
      </p:sp>
      <p:grpSp>
        <p:nvGrpSpPr>
          <p:cNvPr id="6" name="组合 5"/>
          <p:cNvGrpSpPr/>
          <p:nvPr/>
        </p:nvGrpSpPr>
        <p:grpSpPr>
          <a:xfrm>
            <a:off x="870585" y="1939290"/>
            <a:ext cx="5064760" cy="717550"/>
            <a:chOff x="1371" y="3054"/>
            <a:chExt cx="7976" cy="1130"/>
          </a:xfrm>
        </p:grpSpPr>
        <p:sp>
          <p:nvSpPr>
            <p:cNvPr id="22" name="矩形 21"/>
            <p:cNvSpPr/>
            <p:nvPr/>
          </p:nvSpPr>
          <p:spPr>
            <a:xfrm>
              <a:off x="1371" y="3054"/>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descr="#clear#"/>
            <p:cNvSpPr/>
            <p:nvPr/>
          </p:nvSpPr>
          <p:spPr>
            <a:xfrm>
              <a:off x="1663" y="3212"/>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A</a:t>
              </a:r>
              <a:endParaRPr lang="en-US" altLang="zh-CN" sz="3200" dirty="0">
                <a:solidFill>
                  <a:srgbClr val="FFFFFE"/>
                </a:solidFill>
                <a:latin typeface="汉仪夏日体W" charset="0"/>
                <a:cs typeface="汉仪夏日体W" charset="0"/>
              </a:endParaRPr>
            </a:p>
          </p:txBody>
        </p:sp>
        <p:sp>
          <p:nvSpPr>
            <p:cNvPr id="24" name="矩形 23" descr="#clear#"/>
            <p:cNvSpPr/>
            <p:nvPr/>
          </p:nvSpPr>
          <p:spPr>
            <a:xfrm>
              <a:off x="2767" y="3054"/>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基础理论和概念</a:t>
              </a:r>
              <a:endParaRPr lang="zh-CN" altLang="en-US" sz="3200" dirty="0">
                <a:solidFill>
                  <a:schemeClr val="accent1"/>
                </a:solidFill>
                <a:latin typeface="汉仪夏日体W" charset="0"/>
                <a:ea typeface="汉仪夏日体W" charset="0"/>
              </a:endParaRPr>
            </a:p>
          </p:txBody>
        </p:sp>
      </p:grpSp>
      <p:grpSp>
        <p:nvGrpSpPr>
          <p:cNvPr id="2" name="组合 1"/>
          <p:cNvGrpSpPr/>
          <p:nvPr/>
        </p:nvGrpSpPr>
        <p:grpSpPr>
          <a:xfrm>
            <a:off x="1734820" y="3124200"/>
            <a:ext cx="5063930" cy="717452"/>
            <a:chOff x="2732" y="4761"/>
            <a:chExt cx="7975" cy="1130"/>
          </a:xfrm>
        </p:grpSpPr>
        <p:sp>
          <p:nvSpPr>
            <p:cNvPr id="25" name="矩形 24"/>
            <p:cNvSpPr/>
            <p:nvPr/>
          </p:nvSpPr>
          <p:spPr>
            <a:xfrm>
              <a:off x="2732" y="4761"/>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26" name="椭圆 25" descr="#clear#"/>
            <p:cNvSpPr/>
            <p:nvPr/>
          </p:nvSpPr>
          <p:spPr>
            <a:xfrm>
              <a:off x="3024" y="4920"/>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B</a:t>
              </a:r>
              <a:endParaRPr lang="en-US" altLang="zh-CN" sz="3200" dirty="0">
                <a:solidFill>
                  <a:srgbClr val="FFFFFE"/>
                </a:solidFill>
                <a:latin typeface="汉仪夏日体W" charset="0"/>
                <a:cs typeface="汉仪夏日体W" charset="0"/>
              </a:endParaRPr>
            </a:p>
          </p:txBody>
        </p:sp>
        <p:sp>
          <p:nvSpPr>
            <p:cNvPr id="27" name="矩形 26" descr="#clear#"/>
            <p:cNvSpPr/>
            <p:nvPr/>
          </p:nvSpPr>
          <p:spPr>
            <a:xfrm>
              <a:off x="4127" y="4761"/>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简易计算器制作</a:t>
              </a:r>
              <a:endParaRPr lang="zh-CN" altLang="en-US" sz="3200" dirty="0">
                <a:solidFill>
                  <a:schemeClr val="accent1"/>
                </a:solidFill>
                <a:latin typeface="汉仪夏日体W" charset="0"/>
                <a:ea typeface="汉仪夏日体W" charset="0"/>
              </a:endParaRPr>
            </a:p>
          </p:txBody>
        </p:sp>
      </p:grpSp>
      <p:grpSp>
        <p:nvGrpSpPr>
          <p:cNvPr id="3" name="组合 2"/>
          <p:cNvGrpSpPr/>
          <p:nvPr/>
        </p:nvGrpSpPr>
        <p:grpSpPr>
          <a:xfrm>
            <a:off x="2660015" y="4309745"/>
            <a:ext cx="5064565" cy="717452"/>
            <a:chOff x="4189" y="6469"/>
            <a:chExt cx="7976" cy="1130"/>
          </a:xfrm>
        </p:grpSpPr>
        <p:sp>
          <p:nvSpPr>
            <p:cNvPr id="28" name="矩形 27"/>
            <p:cNvSpPr/>
            <p:nvPr/>
          </p:nvSpPr>
          <p:spPr>
            <a:xfrm>
              <a:off x="4189" y="6469"/>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29" name="椭圆 28" descr="#clear#"/>
            <p:cNvSpPr/>
            <p:nvPr/>
          </p:nvSpPr>
          <p:spPr>
            <a:xfrm>
              <a:off x="4481" y="6627"/>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C</a:t>
              </a:r>
              <a:endParaRPr lang="en-US" altLang="zh-CN" sz="3200" dirty="0">
                <a:solidFill>
                  <a:srgbClr val="FFFFFE"/>
                </a:solidFill>
                <a:latin typeface="汉仪夏日体W" charset="0"/>
                <a:cs typeface="汉仪夏日体W" charset="0"/>
              </a:endParaRPr>
            </a:p>
          </p:txBody>
        </p:sp>
        <p:sp>
          <p:nvSpPr>
            <p:cNvPr id="30" name="矩形 29" descr="#clear#"/>
            <p:cNvSpPr/>
            <p:nvPr/>
          </p:nvSpPr>
          <p:spPr>
            <a:xfrm>
              <a:off x="5585" y="6469"/>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修饰符</a:t>
              </a:r>
              <a:endParaRPr lang="zh-CN" altLang="en-US" sz="3200" dirty="0">
                <a:solidFill>
                  <a:schemeClr val="accent1"/>
                </a:solidFill>
                <a:latin typeface="汉仪夏日体W" charset="0"/>
                <a:ea typeface="汉仪夏日体W" charset="0"/>
              </a:endParaRPr>
            </a:p>
          </p:txBody>
        </p:sp>
      </p:grpSp>
      <p:grpSp>
        <p:nvGrpSpPr>
          <p:cNvPr id="4" name="组合 3"/>
          <p:cNvGrpSpPr/>
          <p:nvPr/>
        </p:nvGrpSpPr>
        <p:grpSpPr>
          <a:xfrm>
            <a:off x="3618230" y="5495290"/>
            <a:ext cx="5063930" cy="717452"/>
            <a:chOff x="5697" y="6523"/>
            <a:chExt cx="7975" cy="1130"/>
          </a:xfrm>
        </p:grpSpPr>
        <p:sp>
          <p:nvSpPr>
            <p:cNvPr id="31" name="矩形 30"/>
            <p:cNvSpPr/>
            <p:nvPr/>
          </p:nvSpPr>
          <p:spPr>
            <a:xfrm>
              <a:off x="5697" y="6523"/>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32" name="椭圆 31" descr="#clear#"/>
            <p:cNvSpPr/>
            <p:nvPr/>
          </p:nvSpPr>
          <p:spPr>
            <a:xfrm>
              <a:off x="5988" y="6681"/>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D</a:t>
              </a:r>
              <a:endParaRPr lang="en-US" altLang="zh-CN" sz="3200" dirty="0">
                <a:solidFill>
                  <a:srgbClr val="FFFFFE"/>
                </a:solidFill>
                <a:latin typeface="汉仪夏日体W" charset="0"/>
                <a:cs typeface="汉仪夏日体W" charset="0"/>
              </a:endParaRPr>
            </a:p>
          </p:txBody>
        </p:sp>
        <p:sp>
          <p:nvSpPr>
            <p:cNvPr id="33" name="矩形 32" descr="#clear#"/>
            <p:cNvSpPr/>
            <p:nvPr/>
          </p:nvSpPr>
          <p:spPr>
            <a:xfrm>
              <a:off x="7092" y="6523"/>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问答与</a:t>
              </a:r>
              <a:r>
                <a:rPr lang="zh-CN" altLang="en-US" sz="3200" dirty="0">
                  <a:solidFill>
                    <a:schemeClr val="accent1"/>
                  </a:solidFill>
                  <a:latin typeface="汉仪夏日体W" charset="0"/>
                  <a:ea typeface="汉仪夏日体W" charset="0"/>
                </a:rPr>
                <a:t>小结</a:t>
              </a:r>
              <a:endParaRPr lang="zh-CN" altLang="en-US" sz="3200" dirty="0">
                <a:solidFill>
                  <a:schemeClr val="accent1"/>
                </a:solidFill>
                <a:latin typeface="汉仪夏日体W" charset="0"/>
                <a:ea typeface="汉仪夏日体W"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649"/>
                            </p:stCondLst>
                            <p:childTnLst>
                              <p:par>
                                <p:cTn id="13" presetID="15"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6"/>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1649"/>
                            </p:stCondLst>
                            <p:childTnLst>
                              <p:par>
                                <p:cTn id="26" presetID="15"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fltVal val="0"/>
                                          </p:val>
                                        </p:tav>
                                        <p:tav tm="100000">
                                          <p:val>
                                            <p:strVal val="#ppt_w"/>
                                          </p:val>
                                        </p:tav>
                                      </p:tavLst>
                                    </p:anim>
                                    <p:anim calcmode="lin" valueType="num">
                                      <p:cBhvr>
                                        <p:cTn id="29" dur="1000" fill="hold"/>
                                        <p:tgtEl>
                                          <p:spTgt spid="4"/>
                                        </p:tgtEl>
                                        <p:attrNameLst>
                                          <p:attrName>ppt_h</p:attrName>
                                        </p:attrNameLst>
                                      </p:cBhvr>
                                      <p:tavLst>
                                        <p:tav tm="0">
                                          <p:val>
                                            <p:fltVal val="0"/>
                                          </p:val>
                                        </p:tav>
                                        <p:tav tm="100000">
                                          <p:val>
                                            <p:strVal val="#ppt_h"/>
                                          </p:val>
                                        </p:tav>
                                      </p:tavLst>
                                    </p:anim>
                                    <p:anim calcmode="lin" valueType="num">
                                      <p:cBhvr>
                                        <p:cTn id="30"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4"/>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fltVal val="0"/>
                                          </p:val>
                                        </p:tav>
                                        <p:tav tm="100000">
                                          <p:val>
                                            <p:strVal val="#ppt_w"/>
                                          </p:val>
                                        </p:tav>
                                      </p:tavLst>
                                    </p:anim>
                                    <p:anim calcmode="lin" valueType="num">
                                      <p:cBhvr>
                                        <p:cTn id="35" dur="1000" fill="hold"/>
                                        <p:tgtEl>
                                          <p:spTgt spid="2"/>
                                        </p:tgtEl>
                                        <p:attrNameLst>
                                          <p:attrName>ppt_h</p:attrName>
                                        </p:attrNameLst>
                                      </p:cBhvr>
                                      <p:tavLst>
                                        <p:tav tm="0">
                                          <p:val>
                                            <p:fltVal val="0"/>
                                          </p:val>
                                        </p:tav>
                                        <p:tav tm="100000">
                                          <p:val>
                                            <p:strVal val="#ppt_h"/>
                                          </p:val>
                                        </p:tav>
                                      </p:tavLst>
                                    </p:anim>
                                    <p:anim calcmode="lin" valueType="num">
                                      <p:cBhvr>
                                        <p:cTn id="36"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966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01</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基础理论与概念</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en-US" altLang="zh-CN" sz="1400" dirty="0">
                  <a:latin typeface="汉仪夏日体W" charset="0"/>
                  <a:ea typeface="微软雅黑 Light" panose="020B0502040204020203" pitchFamily="34" charset="-122"/>
                  <a:cs typeface="汉仪夏日体W" charset="0"/>
                </a:rPr>
                <a:t>C++</a:t>
              </a:r>
              <a:r>
                <a:rPr lang="zh-CN" altLang="en-US" sz="1400" dirty="0">
                  <a:latin typeface="汉仪夏日体W" charset="0"/>
                  <a:ea typeface="微软雅黑 Light" panose="020B0502040204020203" pitchFamily="34" charset="-122"/>
                  <a:cs typeface="汉仪夏日体W" charset="0"/>
                </a:rPr>
                <a:t>程序</a:t>
              </a:r>
              <a:r>
                <a:rPr lang="zh-CN" altLang="en-US" sz="1400" dirty="0">
                  <a:latin typeface="汉仪夏日体W" charset="0"/>
                  <a:ea typeface="微软雅黑 Light" panose="020B0502040204020203" pitchFamily="34" charset="-122"/>
                  <a:cs typeface="汉仪夏日体W" charset="0"/>
                </a:rPr>
                <a:t>构造输入，输出，运算符</a:t>
              </a:r>
              <a:endParaRPr lang="zh-CN" altLang="en-US" sz="1400" dirty="0">
                <a:latin typeface="汉仪夏日体W" charset="0"/>
                <a:ea typeface="微软雅黑 Light" panose="020B0502040204020203" pitchFamily="34" charset="-122"/>
                <a:cs typeface="汉仪夏日体W" charset="0"/>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9319895" cy="848360"/>
          </a:xfrm>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a:t>
            </a:r>
            <a:r>
              <a:rPr lang="en-US" altLang="zh-CN" dirty="0">
                <a:latin typeface="汉仪夏日体W" charset="0"/>
                <a:cs typeface="汉仪夏日体W" charset="0"/>
              </a:rPr>
              <a:t>c++</a:t>
            </a:r>
            <a:r>
              <a:rPr lang="zh-CN" altLang="en-US" dirty="0">
                <a:latin typeface="汉仪夏日体W" charset="0"/>
                <a:ea typeface="汉仪夏日体W" charset="0"/>
                <a:cs typeface="汉仪夏日体W" charset="0"/>
              </a:rPr>
              <a:t>程序的基本构成</a:t>
            </a:r>
            <a:endParaRPr lang="zh-CN" altLang="en-US" dirty="0">
              <a:latin typeface="汉仪夏日体W" charset="0"/>
              <a:ea typeface="汉仪夏日体W" charset="0"/>
              <a:cs typeface="汉仪夏日体W" charset="0"/>
            </a:endParaRPr>
          </a:p>
        </p:txBody>
      </p:sp>
      <p:grpSp>
        <p:nvGrpSpPr>
          <p:cNvPr id="22" name="组合 21"/>
          <p:cNvGrpSpPr/>
          <p:nvPr/>
        </p:nvGrpSpPr>
        <p:grpSpPr>
          <a:xfrm>
            <a:off x="2613025" y="1563370"/>
            <a:ext cx="7767320" cy="4443730"/>
            <a:chOff x="3467" y="2462"/>
            <a:chExt cx="12232" cy="6998"/>
          </a:xfrm>
        </p:grpSpPr>
        <p:sp>
          <p:nvSpPr>
            <p:cNvPr id="8" name="流程图: 可选过程 7"/>
            <p:cNvSpPr/>
            <p:nvPr/>
          </p:nvSpPr>
          <p:spPr>
            <a:xfrm>
              <a:off x="3467" y="2462"/>
              <a:ext cx="12233" cy="6998"/>
            </a:xfrm>
            <a:prstGeom prst="flowChartAlternateProcess">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 name="文本框 1"/>
            <p:cNvSpPr txBox="1"/>
            <p:nvPr/>
          </p:nvSpPr>
          <p:spPr>
            <a:xfrm>
              <a:off x="3905" y="2746"/>
              <a:ext cx="11391" cy="6542"/>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#include &lt;iostream&gt;</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using namespace std;</a:t>
              </a:r>
              <a:endParaRPr lang="zh-CN" altLang="en-US" sz="2400">
                <a:latin typeface="华文中宋" panose="02010600040101010101" charset="-122"/>
                <a:ea typeface="华文中宋" panose="02010600040101010101" charset="-122"/>
                <a:cs typeface="华文中宋" panose="02010600040101010101" charset="-122"/>
              </a:endParaRPr>
            </a:p>
            <a:p>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int main() </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 这就好像是我们的奇幻大门，引导我们进入一个充满奇妙的世界。</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 在这里，我们将学会和计算机用一种特殊的语言进行交流。</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return 0;</a:t>
              </a:r>
              <a:r>
                <a:rPr lang="en-US" altLang="zh-CN" sz="2400">
                  <a:latin typeface="华文中宋" panose="02010600040101010101" charset="-122"/>
                  <a:ea typeface="华文中宋" panose="02010600040101010101" charset="-122"/>
                  <a:cs typeface="华文中宋" panose="02010600040101010101" charset="-122"/>
                </a:rPr>
                <a:t>  // </a:t>
              </a:r>
              <a:r>
                <a:rPr lang="zh-CN" altLang="en-US" sz="2400">
                  <a:latin typeface="华文中宋" panose="02010600040101010101" charset="-122"/>
                  <a:ea typeface="华文中宋" panose="02010600040101010101" charset="-122"/>
                  <a:cs typeface="华文中宋" panose="02010600040101010101" charset="-122"/>
                </a:rPr>
                <a:t>跟</a:t>
              </a:r>
              <a:r>
                <a:rPr lang="zh-CN" altLang="en-US" sz="2400">
                  <a:latin typeface="华文中宋" panose="02010600040101010101" charset="-122"/>
                  <a:ea typeface="华文中宋" panose="02010600040101010101" charset="-122"/>
                  <a:cs typeface="华文中宋" panose="02010600040101010101" charset="-122"/>
                </a:rPr>
                <a:t>冒险做</a:t>
              </a:r>
              <a:r>
                <a:rPr lang="zh-CN" altLang="en-US" sz="2400">
                  <a:latin typeface="华文中宋" panose="02010600040101010101" charset="-122"/>
                  <a:ea typeface="华文中宋" panose="02010600040101010101" charset="-122"/>
                  <a:cs typeface="华文中宋" panose="02010600040101010101" charset="-122"/>
                </a:rPr>
                <a:t>告别</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p:txBody>
        </p:sp>
      </p:grpSp>
      <p:grpSp>
        <p:nvGrpSpPr>
          <p:cNvPr id="23" name="组合 22"/>
          <p:cNvGrpSpPr/>
          <p:nvPr/>
        </p:nvGrpSpPr>
        <p:grpSpPr>
          <a:xfrm>
            <a:off x="6254750" y="1584325"/>
            <a:ext cx="3569970" cy="668020"/>
            <a:chOff x="9202" y="2495"/>
            <a:chExt cx="5622" cy="1052"/>
          </a:xfrm>
        </p:grpSpPr>
        <p:sp>
          <p:nvSpPr>
            <p:cNvPr id="9" name="左箭头标注 8"/>
            <p:cNvSpPr/>
            <p:nvPr/>
          </p:nvSpPr>
          <p:spPr>
            <a:xfrm>
              <a:off x="9202" y="2495"/>
              <a:ext cx="5623" cy="1052"/>
            </a:xfrm>
            <a:prstGeom prst="leftArrowCallout">
              <a:avLst/>
            </a:prstGeom>
            <a:solidFill>
              <a:srgbClr val="FFFE77"/>
            </a:solidFill>
            <a:ln>
              <a:solidFill>
                <a:srgbClr val="FFFE7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11228" y="2495"/>
              <a:ext cx="3596" cy="907"/>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sym typeface="+mn-ea"/>
                </a:rPr>
                <a:t>打开通向奇幻世界的钥匙</a:t>
              </a:r>
              <a:endParaRPr lang="zh-CN" altLang="en-US" sz="2000">
                <a:latin typeface="华文中宋" panose="02010600040101010101" charset="-122"/>
                <a:ea typeface="华文中宋" panose="02010600040101010101" charset="-122"/>
                <a:sym typeface="+mn-ea"/>
              </a:endParaRPr>
            </a:p>
          </p:txBody>
        </p:sp>
      </p:grpSp>
      <p:sp>
        <p:nvSpPr>
          <p:cNvPr id="13" name="圆角右箭头 12"/>
          <p:cNvSpPr/>
          <p:nvPr/>
        </p:nvSpPr>
        <p:spPr>
          <a:xfrm flipV="1">
            <a:off x="5493385" y="2529840"/>
            <a:ext cx="4331970" cy="1039495"/>
          </a:xfrm>
          <a:prstGeom prst="bentArrow">
            <a:avLst/>
          </a:prstGeom>
        </p:spPr>
        <p:style>
          <a:lnRef idx="0">
            <a:srgbClr val="FFFFFF"/>
          </a:lnRef>
          <a:fillRef idx="2">
            <a:schemeClr val="accent6"/>
          </a:fillRef>
          <a:effectRef idx="1">
            <a:schemeClr val="accent6"/>
          </a:effectRef>
          <a:fontRef idx="minor">
            <a:schemeClr val="lt1"/>
          </a:fontRef>
        </p:style>
        <p:txBody>
          <a:bodyPr rtlCol="0" anchor="ctr"/>
          <a:p>
            <a:pPr algn="ctr"/>
            <a:endParaRPr lang="zh-CN" altLang="en-US">
              <a:solidFill>
                <a:schemeClr val="tx1"/>
              </a:solidFill>
            </a:endParaRPr>
          </a:p>
        </p:txBody>
      </p:sp>
      <p:grpSp>
        <p:nvGrpSpPr>
          <p:cNvPr id="17" name="组合 16"/>
          <p:cNvGrpSpPr/>
          <p:nvPr/>
        </p:nvGrpSpPr>
        <p:grpSpPr>
          <a:xfrm>
            <a:off x="9966325" y="2900045"/>
            <a:ext cx="1703070" cy="669290"/>
            <a:chOff x="15047" y="4345"/>
            <a:chExt cx="2682" cy="1054"/>
          </a:xfrm>
        </p:grpSpPr>
        <p:sp>
          <p:nvSpPr>
            <p:cNvPr id="14" name="流程图: 可选过程 13"/>
            <p:cNvSpPr/>
            <p:nvPr/>
          </p:nvSpPr>
          <p:spPr>
            <a:xfrm>
              <a:off x="15047" y="4345"/>
              <a:ext cx="2683" cy="1055"/>
            </a:xfrm>
            <a:prstGeom prst="flowChartAlternateProcess">
              <a:avLst/>
            </a:prstGeom>
          </p:spPr>
          <p:style>
            <a:lnRef idx="0">
              <a:srgbClr val="FFFFFF"/>
            </a:lnRef>
            <a:fillRef idx="2">
              <a:schemeClr val="accent6"/>
            </a:fillRef>
            <a:effectRef idx="1">
              <a:schemeClr val="accent6"/>
            </a:effectRef>
            <a:fontRef idx="minor">
              <a:schemeClr val="lt1"/>
            </a:fontRef>
          </p:style>
          <p:txBody>
            <a:bodyPr rtlCol="0" anchor="ctr"/>
            <a:p>
              <a:pPr algn="ctr"/>
              <a:endParaRPr lang="zh-CN" altLang="en-US"/>
            </a:p>
          </p:txBody>
        </p:sp>
        <p:sp>
          <p:nvSpPr>
            <p:cNvPr id="16" name="文本框 15"/>
            <p:cNvSpPr txBox="1"/>
            <p:nvPr/>
          </p:nvSpPr>
          <p:spPr>
            <a:xfrm>
              <a:off x="15234" y="4437"/>
              <a:ext cx="2308" cy="770"/>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sym typeface="+mn-ea"/>
                </a:rPr>
                <a:t>魔法宝盒！</a:t>
              </a:r>
              <a:endParaRPr lang="zh-CN" altLang="en-US" sz="2400">
                <a:latin typeface="华文中宋" panose="02010600040101010101" charset="-122"/>
                <a:ea typeface="华文中宋" panose="02010600040101010101" charset="-122"/>
                <a:sym typeface="+mn-ea"/>
              </a:endParaRPr>
            </a:p>
          </p:txBody>
        </p:sp>
      </p:grpSp>
      <p:sp>
        <p:nvSpPr>
          <p:cNvPr id="18" name="左大括号 17"/>
          <p:cNvSpPr/>
          <p:nvPr/>
        </p:nvSpPr>
        <p:spPr>
          <a:xfrm>
            <a:off x="1964690" y="3054985"/>
            <a:ext cx="781685" cy="257238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21" name="组合 20"/>
          <p:cNvGrpSpPr/>
          <p:nvPr/>
        </p:nvGrpSpPr>
        <p:grpSpPr>
          <a:xfrm>
            <a:off x="534670" y="3250565"/>
            <a:ext cx="1151890" cy="2139950"/>
            <a:chOff x="194" y="5119"/>
            <a:chExt cx="1814" cy="3370"/>
          </a:xfrm>
        </p:grpSpPr>
        <p:sp>
          <p:nvSpPr>
            <p:cNvPr id="19" name="竖卷形 18"/>
            <p:cNvSpPr/>
            <p:nvPr/>
          </p:nvSpPr>
          <p:spPr>
            <a:xfrm>
              <a:off x="194" y="5119"/>
              <a:ext cx="1814" cy="3370"/>
            </a:xfrm>
            <a:prstGeom prst="verticalScroll">
              <a:avLst/>
            </a:prstGeom>
          </p:spPr>
          <p:style>
            <a:lnRef idx="0">
              <a:srgbClr val="FFFFFF"/>
            </a:lnRef>
            <a:fillRef idx="3">
              <a:schemeClr val="accent2"/>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631" y="5621"/>
              <a:ext cx="1231"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魔法城堡！</a:t>
              </a:r>
              <a:endParaRPr lang="zh-CN" altLang="en-US" sz="2400">
                <a:latin typeface="华文中宋" panose="02010600040101010101" charset="-122"/>
                <a:ea typeface="华文中宋" panose="02010600040101010101" charset="-122"/>
              </a:endParaRPr>
            </a:p>
          </p:txBody>
        </p:sp>
      </p:grpSp>
      <p:pic>
        <p:nvPicPr>
          <p:cNvPr id="24" name="图片 23" descr="R-C (1)"/>
          <p:cNvPicPr>
            <a:picLocks noChangeAspect="1"/>
          </p:cNvPicPr>
          <p:nvPr/>
        </p:nvPicPr>
        <p:blipFill>
          <a:blip r:embed="rId1"/>
          <a:srcRect l="35148" r="6944"/>
          <a:stretch>
            <a:fillRect/>
          </a:stretch>
        </p:blipFill>
        <p:spPr>
          <a:xfrm>
            <a:off x="10472420" y="3888105"/>
            <a:ext cx="1719580" cy="2969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1200"/>
                            </p:stCondLst>
                            <p:childTnLst>
                              <p:par>
                                <p:cTn id="13" presetID="2" presetClass="entr" presetSubtype="4"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20" presetClass="entr" presetSubtype="0" fill="hold" nodeType="afterEffect">
                                  <p:stCondLst>
                                    <p:cond delay="0"/>
                                  </p:stCondLst>
                                  <p:childTnLst>
                                    <p:set>
                                      <p:cBhvr>
                                        <p:cTn id="34" dur="500" fill="hold">
                                          <p:stCondLst>
                                            <p:cond delay="0"/>
                                          </p:stCondLst>
                                        </p:cTn>
                                        <p:tgtEl>
                                          <p:spTgt spid="17"/>
                                        </p:tgtEl>
                                        <p:attrNameLst>
                                          <p:attrName>style.visibility</p:attrName>
                                        </p:attrNameLst>
                                      </p:cBhvr>
                                      <p:to>
                                        <p:strVal val="visible"/>
                                      </p:to>
                                    </p:set>
                                    <p:animEffect transition="in" filter="wedg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500"/>
                            </p:stCondLst>
                            <p:childTnLst>
                              <p:par>
                                <p:cTn id="42" presetID="5" presetClass="entr" presetSubtype="1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checkerboard(across)">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18" grpId="1" animBg="1"/>
      <p:bldP spid="18434" grpId="0"/>
      <p:bldP spid="1843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ae845ba330e6441bb4d6b3a5bd285233"/>
          <p:cNvPicPr>
            <a:picLocks noChangeAspect="1"/>
          </p:cNvPicPr>
          <p:nvPr/>
        </p:nvPicPr>
        <p:blipFill>
          <a:blip r:embed="rId1"/>
          <a:stretch>
            <a:fillRect/>
          </a:stretch>
        </p:blipFill>
        <p:spPr>
          <a:xfrm>
            <a:off x="4321810" y="2888615"/>
            <a:ext cx="3802380" cy="380873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cin </a:t>
            </a:r>
            <a:r>
              <a:rPr lang="zh-CN" altLang="en-US" dirty="0">
                <a:latin typeface="汉仪夏日体W" charset="0"/>
                <a:ea typeface="汉仪夏日体W" charset="0"/>
                <a:cs typeface="汉仪夏日体W" charset="0"/>
              </a:rPr>
              <a:t>和</a:t>
            </a:r>
            <a:r>
              <a:rPr lang="en-US" altLang="zh-CN" dirty="0">
                <a:latin typeface="汉仪夏日体W" charset="0"/>
                <a:cs typeface="汉仪夏日体W" charset="0"/>
              </a:rPr>
              <a:t> cout</a:t>
            </a:r>
            <a:endParaRPr lang="en-US" altLang="zh-CN" dirty="0">
              <a:latin typeface="汉仪夏日体W" charset="0"/>
              <a:cs typeface="汉仪夏日体W" charset="0"/>
            </a:endParaRPr>
          </a:p>
        </p:txBody>
      </p:sp>
      <p:sp>
        <p:nvSpPr>
          <p:cNvPr id="3" name="文本框 2"/>
          <p:cNvSpPr txBox="1"/>
          <p:nvPr/>
        </p:nvSpPr>
        <p:spPr>
          <a:xfrm>
            <a:off x="2769870" y="3429000"/>
            <a:ext cx="2305050" cy="583565"/>
          </a:xfrm>
          <a:prstGeom prst="rect">
            <a:avLst/>
          </a:prstGeom>
          <a:noFill/>
        </p:spPr>
        <p:txBody>
          <a:bodyPr wrap="square" rtlCol="0">
            <a:spAutoFit/>
          </a:bodyPr>
          <a:p>
            <a:pPr algn="ctr"/>
            <a:r>
              <a:rPr lang="en-US" altLang="zh-CN" sz="3200">
                <a:latin typeface="华文中宋" panose="02010600040101010101" charset="-122"/>
                <a:ea typeface="华文中宋" panose="02010600040101010101" charset="-122"/>
              </a:rPr>
              <a:t>cout</a:t>
            </a:r>
            <a:endParaRPr lang="en-US" altLang="zh-CN" sz="3200">
              <a:latin typeface="华文中宋" panose="02010600040101010101" charset="-122"/>
              <a:ea typeface="华文中宋" panose="02010600040101010101" charset="-122"/>
            </a:endParaRPr>
          </a:p>
        </p:txBody>
      </p:sp>
      <p:sp>
        <p:nvSpPr>
          <p:cNvPr id="4" name="文本框 3"/>
          <p:cNvSpPr txBox="1"/>
          <p:nvPr/>
        </p:nvSpPr>
        <p:spPr>
          <a:xfrm>
            <a:off x="7211695" y="5231765"/>
            <a:ext cx="2192020" cy="583565"/>
          </a:xfrm>
          <a:prstGeom prst="rect">
            <a:avLst/>
          </a:prstGeom>
          <a:noFill/>
        </p:spPr>
        <p:txBody>
          <a:bodyPr wrap="square" rtlCol="0">
            <a:spAutoFit/>
          </a:bodyPr>
          <a:p>
            <a:pPr algn="ctr"/>
            <a:r>
              <a:rPr lang="en-US" altLang="zh-CN" sz="3200">
                <a:latin typeface="华文中宋" panose="02010600040101010101" charset="-122"/>
                <a:ea typeface="华文中宋" panose="02010600040101010101" charset="-122"/>
              </a:rPr>
              <a:t>cin</a:t>
            </a:r>
            <a:endParaRPr lang="en-US" altLang="zh-CN" sz="3200">
              <a:latin typeface="华文中宋" panose="02010600040101010101" charset="-122"/>
              <a:ea typeface="华文中宋" panose="02010600040101010101" charset="-122"/>
            </a:endParaRPr>
          </a:p>
        </p:txBody>
      </p:sp>
      <p:grpSp>
        <p:nvGrpSpPr>
          <p:cNvPr id="5" name="组合 4"/>
          <p:cNvGrpSpPr/>
          <p:nvPr/>
        </p:nvGrpSpPr>
        <p:grpSpPr>
          <a:xfrm>
            <a:off x="9103360" y="1195705"/>
            <a:ext cx="2695575" cy="3415030"/>
            <a:chOff x="14336" y="1883"/>
            <a:chExt cx="4245" cy="5378"/>
          </a:xfrm>
        </p:grpSpPr>
        <p:sp>
          <p:nvSpPr>
            <p:cNvPr id="7" name="流程图: 可选过程 6"/>
            <p:cNvSpPr/>
            <p:nvPr/>
          </p:nvSpPr>
          <p:spPr>
            <a:xfrm>
              <a:off x="14336" y="2157"/>
              <a:ext cx="4245" cy="4829"/>
            </a:xfrm>
            <a:prstGeom prst="flowChartAlternateProcess">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4653" y="1883"/>
              <a:ext cx="3656" cy="5378"/>
            </a:xfrm>
            <a:prstGeom prst="rect">
              <a:avLst/>
            </a:prstGeom>
            <a:noFill/>
            <a:ln>
              <a:noFill/>
            </a:ln>
          </p:spPr>
          <p:txBody>
            <a:bodyPr wrap="square" rtlCol="0">
              <a:spAutoFit/>
            </a:bodyPr>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int num1, num2;</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cin &gt;&gt; num1 &gt;&gt; num2;</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grpSp>
        <p:nvGrpSpPr>
          <p:cNvPr id="2" name="组合 1"/>
          <p:cNvGrpSpPr/>
          <p:nvPr/>
        </p:nvGrpSpPr>
        <p:grpSpPr>
          <a:xfrm>
            <a:off x="398145" y="1369695"/>
            <a:ext cx="2694940" cy="3065780"/>
            <a:chOff x="627" y="2157"/>
            <a:chExt cx="4244" cy="4828"/>
          </a:xfrm>
        </p:grpSpPr>
        <p:sp>
          <p:nvSpPr>
            <p:cNvPr id="8" name="流程图: 可选过程 7"/>
            <p:cNvSpPr/>
            <p:nvPr>
              <p:custDataLst>
                <p:tags r:id="rId2"/>
              </p:custDataLst>
            </p:nvPr>
          </p:nvSpPr>
          <p:spPr>
            <a:xfrm>
              <a:off x="627" y="2157"/>
              <a:ext cx="4245" cy="4829"/>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3"/>
              </p:custDataLst>
            </p:nvPr>
          </p:nvSpPr>
          <p:spPr>
            <a:xfrm>
              <a:off x="883" y="2425"/>
              <a:ext cx="3656" cy="4215"/>
            </a:xfrm>
            <a:prstGeom prst="rect">
              <a:avLst/>
            </a:prstGeom>
            <a:noFill/>
          </p:spPr>
          <p:txBody>
            <a:bodyPr wrap="square" rtlCol="0">
              <a:spAutoFit/>
            </a:bodyPr>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c</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out &lt;&lt; “</a:t>
              </a:r>
              <a:r>
                <a:rPr lang="zh-CN" altLang="en-US" sz="2400">
                  <a:solidFill>
                    <a:schemeClr val="tx1"/>
                  </a:solidFill>
                  <a:latin typeface="华文中宋" panose="02010600040101010101" charset="-122"/>
                  <a:ea typeface="华文中宋" panose="02010600040101010101" charset="-122"/>
                  <a:cs typeface="华文中宋" panose="02010600040101010101" charset="-122"/>
                </a:rPr>
                <a:t>喵喵，我是小猫老板！</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  &lt;&lt; endl;</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sp>
        <p:nvSpPr>
          <p:cNvPr id="12" name="直角上箭头 11"/>
          <p:cNvSpPr/>
          <p:nvPr/>
        </p:nvSpPr>
        <p:spPr>
          <a:xfrm rot="16200000">
            <a:off x="3084195" y="2315210"/>
            <a:ext cx="1414145" cy="495935"/>
          </a:xfrm>
          <a:prstGeom prst="ben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直角上箭头 13"/>
          <p:cNvSpPr/>
          <p:nvPr/>
        </p:nvSpPr>
        <p:spPr>
          <a:xfrm rot="5400000" flipH="1">
            <a:off x="6746240" y="3296285"/>
            <a:ext cx="3376295" cy="495935"/>
          </a:xfrm>
          <a:prstGeom prst="bentUpArrow">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弧形箭头 14"/>
          <p:cNvSpPr/>
          <p:nvPr/>
        </p:nvSpPr>
        <p:spPr>
          <a:xfrm rot="20640000" flipH="1">
            <a:off x="8709025" y="2266315"/>
            <a:ext cx="1034415" cy="3724275"/>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grpSp>
        <p:nvGrpSpPr>
          <p:cNvPr id="6" name="组合 5"/>
          <p:cNvGrpSpPr/>
          <p:nvPr/>
        </p:nvGrpSpPr>
        <p:grpSpPr>
          <a:xfrm>
            <a:off x="10225405" y="4805045"/>
            <a:ext cx="1814830" cy="1518920"/>
            <a:chOff x="16265" y="8048"/>
            <a:chExt cx="2858" cy="2392"/>
          </a:xfrm>
        </p:grpSpPr>
        <p:sp>
          <p:nvSpPr>
            <p:cNvPr id="17" name="流程图: 资料带 16"/>
            <p:cNvSpPr/>
            <p:nvPr/>
          </p:nvSpPr>
          <p:spPr>
            <a:xfrm>
              <a:off x="16265" y="8048"/>
              <a:ext cx="2858" cy="2392"/>
            </a:xfrm>
            <a:prstGeom prst="flowChartPunchedTap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16402" y="8613"/>
              <a:ext cx="2559" cy="1307"/>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整形数字类型</a:t>
              </a:r>
              <a:r>
                <a:rPr lang="en-US" altLang="zh-CN" sz="2400">
                  <a:latin typeface="华文中宋" panose="02010600040101010101" charset="-122"/>
                  <a:ea typeface="华文中宋" panose="02010600040101010101" charset="-122"/>
                  <a:cs typeface="华文中宋" panose="02010600040101010101" charset="-122"/>
                </a:rPr>
                <a:t>int</a:t>
              </a:r>
              <a:endParaRPr lang="en-US" altLang="zh-CN" sz="2400">
                <a:latin typeface="华文中宋" panose="02010600040101010101" charset="-122"/>
                <a:ea typeface="华文中宋" panose="02010600040101010101" charset="-122"/>
                <a:cs typeface="华文中宋" panose="02010600040101010101" charset="-122"/>
              </a:endParaRPr>
            </a:p>
          </p:txBody>
        </p:sp>
      </p:grpSp>
      <p:pic>
        <p:nvPicPr>
          <p:cNvPr id="19" name="图片 18" descr="R-C"/>
          <p:cNvPicPr>
            <a:picLocks noChangeAspect="1"/>
          </p:cNvPicPr>
          <p:nvPr/>
        </p:nvPicPr>
        <p:blipFill>
          <a:blip r:embed="rId4"/>
          <a:srcRect l="9024" t="15663" r="11816" b="21066"/>
          <a:stretch>
            <a:fillRect/>
          </a:stretch>
        </p:blipFill>
        <p:spPr>
          <a:xfrm>
            <a:off x="0" y="4888865"/>
            <a:ext cx="2463800" cy="1969135"/>
          </a:xfrm>
          <a:prstGeom prst="rect">
            <a:avLst/>
          </a:prstGeom>
        </p:spPr>
      </p:pic>
      <p:grpSp>
        <p:nvGrpSpPr>
          <p:cNvPr id="18" name="组合 17"/>
          <p:cNvGrpSpPr/>
          <p:nvPr/>
        </p:nvGrpSpPr>
        <p:grpSpPr>
          <a:xfrm>
            <a:off x="2780030" y="5232400"/>
            <a:ext cx="2294890" cy="1090930"/>
            <a:chOff x="4378" y="8240"/>
            <a:chExt cx="3614" cy="1718"/>
          </a:xfrm>
        </p:grpSpPr>
        <p:sp>
          <p:nvSpPr>
            <p:cNvPr id="11" name="竖卷形 10"/>
            <p:cNvSpPr/>
            <p:nvPr/>
          </p:nvSpPr>
          <p:spPr>
            <a:xfrm>
              <a:off x="4378" y="8240"/>
              <a:ext cx="3614" cy="1719"/>
            </a:xfrm>
            <a:prstGeom prst="verticalScroll">
              <a:avLst/>
            </a:prstGeom>
            <a:solidFill>
              <a:srgbClr val="FFC000"/>
            </a:solidFill>
          </p:spPr>
          <p:style>
            <a:lnRef idx="0">
              <a:srgbClr val="FFFFFF"/>
            </a:lnRef>
            <a:fillRef idx="2">
              <a:schemeClr val="accent3"/>
            </a:fillRef>
            <a:effectRef idx="0">
              <a:srgbClr val="FFFFFF"/>
            </a:effectRef>
            <a:fontRef idx="minor">
              <a:schemeClr val="dk1"/>
            </a:fontRef>
          </p:style>
          <p:txBody>
            <a:bodyPr rtlCol="0" anchor="ctr"/>
            <a:p>
              <a:pPr algn="ctr"/>
              <a:endParaRPr lang="zh-CN" altLang="en-US"/>
            </a:p>
          </p:txBody>
        </p:sp>
        <p:sp>
          <p:nvSpPr>
            <p:cNvPr id="13" name="文本框 12"/>
            <p:cNvSpPr txBox="1"/>
            <p:nvPr/>
          </p:nvSpPr>
          <p:spPr>
            <a:xfrm>
              <a:off x="4812" y="8446"/>
              <a:ext cx="2770" cy="1307"/>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cs typeface="华文中宋" panose="02010600040101010101" charset="-122"/>
                </a:rPr>
                <a:t>endl:</a:t>
              </a:r>
              <a:r>
                <a:rPr lang="zh-CN" altLang="en-US" sz="2400">
                  <a:latin typeface="华文中宋" panose="02010600040101010101" charset="-122"/>
                  <a:ea typeface="华文中宋" panose="02010600040101010101" charset="-122"/>
                  <a:cs typeface="华文中宋" panose="02010600040101010101" charset="-122"/>
                </a:rPr>
                <a:t>换行符</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21" name="下箭头 20"/>
          <p:cNvSpPr/>
          <p:nvPr/>
        </p:nvSpPr>
        <p:spPr>
          <a:xfrm rot="19860000">
            <a:off x="2207260" y="3465830"/>
            <a:ext cx="380365" cy="1774190"/>
          </a:xfrm>
          <a:prstGeom prst="downArrow">
            <a:avLst/>
          </a:prstGeom>
          <a:solidFill>
            <a:schemeClr val="bg1">
              <a:lumMod val="85000"/>
            </a:schemeClr>
          </a:solidFill>
          <a:ln>
            <a:solidFill>
              <a:schemeClr val="bg1">
                <a:lumMod val="85000"/>
              </a:schemeClr>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grpId="0" nodeType="afterEffect">
                                  <p:stCondLst>
                                    <p:cond delay="100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500"/>
                            </p:stCondLst>
                            <p:childTnLst>
                              <p:par>
                                <p:cTn id="39" presetID="14" presetClass="entr" presetSubtype="1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randombar(horizontal)">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grpId="0" nodeType="clickEffect">
                                  <p:stCondLst>
                                    <p:cond delay="0"/>
                                  </p:stCondLst>
                                  <p:childTnLst>
                                    <p:set>
                                      <p:cBhvr>
                                        <p:cTn id="45" dur="500" fill="hold">
                                          <p:stCondLst>
                                            <p:cond delay="0"/>
                                          </p:stCondLst>
                                        </p:cTn>
                                        <p:tgtEl>
                                          <p:spTgt spid="21"/>
                                        </p:tgtEl>
                                        <p:attrNameLst>
                                          <p:attrName>style.visibility</p:attrName>
                                        </p:attrNameLst>
                                      </p:cBhvr>
                                      <p:to>
                                        <p:strVal val="visible"/>
                                      </p:to>
                                    </p:set>
                                    <p:animEffect transition="in" filter="diamond(in)">
                                      <p:cBhvr>
                                        <p:cTn id="46" dur="500"/>
                                        <p:tgtEl>
                                          <p:spTgt spid="21"/>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20" presetClass="entr" presetSubtype="0" fill="hold" nodeType="afterEffect">
                                  <p:stCondLst>
                                    <p:cond delay="0"/>
                                  </p:stCondLst>
                                  <p:childTnLst>
                                    <p:set>
                                      <p:cBhvr>
                                        <p:cTn id="58" dur="1000" fill="hold">
                                          <p:stCondLst>
                                            <p:cond delay="0"/>
                                          </p:stCondLst>
                                        </p:cTn>
                                        <p:tgtEl>
                                          <p:spTgt spid="5"/>
                                        </p:tgtEl>
                                        <p:attrNameLst>
                                          <p:attrName>style.visibility</p:attrName>
                                        </p:attrNameLst>
                                      </p:cBhvr>
                                      <p:to>
                                        <p:strVal val="visible"/>
                                      </p:to>
                                    </p:set>
                                    <p:animEffect transition="in" filter="wedge">
                                      <p:cBhvr>
                                        <p:cTn id="59" dur="10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par>
                          <p:cTn id="65" fill="hold">
                            <p:stCondLst>
                              <p:cond delay="500"/>
                            </p:stCondLst>
                            <p:childTnLst>
                              <p:par>
                                <p:cTn id="66" presetID="9" presetClass="entr" presetSubtype="0"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dissolv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4" grpId="0"/>
      <p:bldP spid="3" grpId="1"/>
      <p:bldP spid="4" grpId="1"/>
      <p:bldP spid="12" grpId="0" animBg="1"/>
      <p:bldP spid="12" grpId="1" animBg="1"/>
      <p:bldP spid="14" grpId="0" animBg="1"/>
      <p:bldP spid="14" grpId="1" animBg="1"/>
      <p:bldP spid="15" grpId="0" bldLvl="0" animBg="1"/>
      <p:bldP spid="15" grpId="1"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10560685" cy="848360"/>
          </a:xfrm>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a:t>
            </a:r>
            <a:r>
              <a:rPr lang="en-US" altLang="zh-CN" dirty="0">
                <a:latin typeface="汉仪夏日体W" charset="0"/>
                <a:cs typeface="汉仪夏日体W" charset="0"/>
              </a:rPr>
              <a:t>cin </a:t>
            </a:r>
            <a:r>
              <a:rPr lang="zh-CN" altLang="en-US" dirty="0">
                <a:latin typeface="汉仪夏日体W" charset="0"/>
                <a:ea typeface="汉仪夏日体W" charset="0"/>
                <a:cs typeface="汉仪夏日体W" charset="0"/>
              </a:rPr>
              <a:t>和</a:t>
            </a:r>
            <a:r>
              <a:rPr lang="en-US" altLang="zh-CN" dirty="0">
                <a:latin typeface="汉仪夏日体W" charset="0"/>
                <a:cs typeface="汉仪夏日体W" charset="0"/>
              </a:rPr>
              <a:t> cout</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趁热打铁</a:t>
            </a:r>
            <a:endParaRPr lang="zh-CN" altLang="en-US" dirty="0">
              <a:latin typeface="汉仪夏日体W" charset="0"/>
              <a:ea typeface="汉仪夏日体W" charset="0"/>
              <a:cs typeface="汉仪夏日体W" charset="0"/>
            </a:endParaRPr>
          </a:p>
        </p:txBody>
      </p:sp>
      <p:pic>
        <p:nvPicPr>
          <p:cNvPr id="3" name="图片 2" descr="0157e85afc028ea801209a855c588e.jpg@2o"/>
          <p:cNvPicPr>
            <a:picLocks noChangeAspect="1"/>
          </p:cNvPicPr>
          <p:nvPr/>
        </p:nvPicPr>
        <p:blipFill>
          <a:blip r:embed="rId1"/>
          <a:stretch>
            <a:fillRect/>
          </a:stretch>
        </p:blipFill>
        <p:spPr>
          <a:xfrm>
            <a:off x="1880235" y="1238885"/>
            <a:ext cx="1295400" cy="1295400"/>
          </a:xfrm>
          <a:prstGeom prst="rect">
            <a:avLst/>
          </a:prstGeom>
        </p:spPr>
      </p:pic>
      <p:pic>
        <p:nvPicPr>
          <p:cNvPr id="4" name="图片 3" descr="R-C (1)"/>
          <p:cNvPicPr>
            <a:picLocks noChangeAspect="1"/>
          </p:cNvPicPr>
          <p:nvPr/>
        </p:nvPicPr>
        <p:blipFill>
          <a:blip r:embed="rId2"/>
          <a:stretch>
            <a:fillRect/>
          </a:stretch>
        </p:blipFill>
        <p:spPr>
          <a:xfrm>
            <a:off x="1880235" y="3510280"/>
            <a:ext cx="2819400" cy="2916555"/>
          </a:xfrm>
          <a:prstGeom prst="flowChartAlternateProcess">
            <a:avLst/>
          </a:prstGeom>
        </p:spPr>
      </p:pic>
      <p:grpSp>
        <p:nvGrpSpPr>
          <p:cNvPr id="2" name="组合 1"/>
          <p:cNvGrpSpPr/>
          <p:nvPr/>
        </p:nvGrpSpPr>
        <p:grpSpPr>
          <a:xfrm>
            <a:off x="4382135" y="1224915"/>
            <a:ext cx="5220970" cy="2378710"/>
            <a:chOff x="6901" y="1929"/>
            <a:chExt cx="8222" cy="3746"/>
          </a:xfrm>
        </p:grpSpPr>
        <p:sp>
          <p:nvSpPr>
            <p:cNvPr id="5" name="云形标注 4"/>
            <p:cNvSpPr/>
            <p:nvPr/>
          </p:nvSpPr>
          <p:spPr>
            <a:xfrm>
              <a:off x="6901" y="1929"/>
              <a:ext cx="8223" cy="3746"/>
            </a:xfrm>
            <a:prstGeom prst="cloudCallout">
              <a:avLst>
                <a:gd name="adj1" fmla="val -42143"/>
                <a:gd name="adj2" fmla="val 51067"/>
              </a:avLst>
            </a:prstGeom>
            <a:solidFill>
              <a:schemeClr val="accent3">
                <a:lumMod val="20000"/>
                <a:lumOff val="80000"/>
              </a:schemeClr>
            </a:solidFill>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8034" y="2567"/>
              <a:ext cx="5538" cy="2447"/>
            </a:xfrm>
            <a:prstGeom prst="rect">
              <a:avLst/>
            </a:prstGeom>
            <a:noFill/>
          </p:spPr>
          <p:txBody>
            <a:bodyPr wrap="square" rtlCol="0">
              <a:noAutofit/>
            </a:bodyPr>
            <a:p>
              <a:r>
                <a:rPr lang="zh-CN" altLang="en-US" sz="3200">
                  <a:latin typeface="华文中宋" panose="02010600040101010101" charset="-122"/>
                  <a:ea typeface="华文中宋" panose="02010600040101010101" charset="-122"/>
                </a:rPr>
                <a:t>现在让我们动手运用</a:t>
              </a:r>
              <a:r>
                <a:rPr lang="en-US" altLang="zh-CN" sz="3200">
                  <a:latin typeface="华文中宋" panose="02010600040101010101" charset="-122"/>
                  <a:ea typeface="华文中宋" panose="02010600040101010101" charset="-122"/>
                </a:rPr>
                <a:t>cout</a:t>
              </a:r>
              <a:r>
                <a:rPr lang="zh-CN" altLang="en-US" sz="3200">
                  <a:latin typeface="华文中宋" panose="02010600040101010101" charset="-122"/>
                  <a:ea typeface="华文中宋" panose="02010600040101010101" charset="-122"/>
                </a:rPr>
                <a:t>来个自我介绍吧！</a:t>
              </a:r>
              <a:endParaRPr lang="zh-CN" altLang="en-US" sz="3200">
                <a:latin typeface="华文中宋" panose="02010600040101010101" charset="-122"/>
                <a:ea typeface="华文中宋" panose="02010600040101010101" charset="-122"/>
              </a:endParaRPr>
            </a:p>
          </p:txBody>
        </p:sp>
      </p:grpSp>
      <p:sp>
        <p:nvSpPr>
          <p:cNvPr id="7" name="文本框 6"/>
          <p:cNvSpPr txBox="1"/>
          <p:nvPr/>
        </p:nvSpPr>
        <p:spPr>
          <a:xfrm>
            <a:off x="118745" y="1457960"/>
            <a:ext cx="1902460" cy="1076325"/>
          </a:xfrm>
          <a:prstGeom prst="rect">
            <a:avLst/>
          </a:prstGeom>
          <a:noFill/>
        </p:spPr>
        <p:txBody>
          <a:bodyPr wrap="square" rtlCol="0">
            <a:spAutoFit/>
            <a:scene3d>
              <a:camera prst="orthographicFront"/>
              <a:lightRig rig="threePt" dir="t"/>
            </a:scene3d>
          </a:bodyPr>
          <a:p>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趁热</a:t>
            </a:r>
            <a:endPar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a:p>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 </a:t>
            </a:r>
            <a:r>
              <a:rPr lang="en-US" altLang="zh-CN"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     </a:t>
            </a:r>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打铁</a:t>
            </a:r>
            <a:endPar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8" name="文本框 7"/>
          <p:cNvSpPr txBox="1"/>
          <p:nvPr/>
        </p:nvSpPr>
        <p:spPr>
          <a:xfrm>
            <a:off x="5638165" y="3703320"/>
            <a:ext cx="6393180" cy="304609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#include &lt;iostream&gt;</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using namespace std;</a:t>
            </a:r>
            <a:endParaRPr lang="zh-CN" altLang="en-US" sz="2400">
              <a:latin typeface="华文中宋" panose="02010600040101010101" charset="-122"/>
              <a:ea typeface="华文中宋" panose="02010600040101010101" charset="-122"/>
              <a:cs typeface="华文中宋" panose="02010600040101010101" charset="-122"/>
            </a:endParaRPr>
          </a:p>
          <a:p>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int main()</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r>
              <a:rPr lang="en-US" altLang="zh-CN" sz="2400">
                <a:latin typeface="华文中宋" panose="02010600040101010101" charset="-122"/>
                <a:ea typeface="华文中宋" panose="02010600040101010101" charset="-122"/>
                <a:cs typeface="华文中宋" panose="02010600040101010101" charset="-122"/>
              </a:rPr>
              <a:t>    </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cout &lt;&lt; "你好呀喵~，我是小猫老板！";</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return 0;</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by="(-#ppt_w*2)" calcmode="lin" valueType="num">
                                      <p:cBhvr rctx="PPT">
                                        <p:cTn id="15" dur="500" autoRev="1" fill="hold">
                                          <p:stCondLst>
                                            <p:cond delay="0"/>
                                          </p:stCondLst>
                                        </p:cTn>
                                        <p:tgtEl>
                                          <p:spTgt spid="7"/>
                                        </p:tgtEl>
                                        <p:attrNameLst>
                                          <p:attrName>ppt_w</p:attrName>
                                        </p:attrNameLst>
                                      </p:cBhvr>
                                    </p:anim>
                                    <p:anim by="(#ppt_w*0.50)" calcmode="lin" valueType="num">
                                      <p:cBhvr>
                                        <p:cTn id="16" dur="500" decel="50000" autoRev="1" fill="hold">
                                          <p:stCondLst>
                                            <p:cond delay="0"/>
                                          </p:stCondLst>
                                        </p:cTn>
                                        <p:tgtEl>
                                          <p:spTgt spid="7"/>
                                        </p:tgtEl>
                                        <p:attrNameLst>
                                          <p:attrName>ppt_x</p:attrName>
                                        </p:attrNameLst>
                                      </p:cBhvr>
                                    </p:anim>
                                    <p:anim from="(-#ppt_h/2)" to="(#ppt_y)" calcmode="lin" valueType="num">
                                      <p:cBhvr>
                                        <p:cTn id="17" dur="1000" fill="hold">
                                          <p:stCondLst>
                                            <p:cond delay="0"/>
                                          </p:stCondLst>
                                        </p:cTn>
                                        <p:tgtEl>
                                          <p:spTgt spid="7"/>
                                        </p:tgtEl>
                                        <p:attrNameLst>
                                          <p:attrName>ppt_y</p:attrName>
                                        </p:attrNameLst>
                                      </p:cBhvr>
                                    </p:anim>
                                    <p:animRot by="21600000">
                                      <p:cBhvr>
                                        <p:cTn id="18" dur="1000" fill="hold">
                                          <p:stCondLst>
                                            <p:cond delay="0"/>
                                          </p:stCondLst>
                                        </p:cTn>
                                        <p:tgtEl>
                                          <p:spTgt spid="7"/>
                                        </p:tgtEl>
                                        <p:attrNameLst>
                                          <p:attrName>r</p:attrName>
                                        </p:attrNameLst>
                                      </p:cBhvr>
                                    </p:animRot>
                                  </p:childTnLst>
                                </p:cTn>
                              </p:par>
                            </p:childTnLst>
                          </p:cTn>
                        </p:par>
                        <p:par>
                          <p:cTn id="19" fill="hold">
                            <p:stCondLst>
                              <p:cond delay="1899"/>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500"/>
                            </p:stCondLst>
                            <p:childTnLst>
                              <p:par>
                                <p:cTn id="29" presetID="14"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7" grpId="0"/>
      <p:bldP spid="7"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v2-ab710041bae5248d7b544da0131fc2a3_r"/>
          <p:cNvPicPr>
            <a:picLocks noChangeAspect="1"/>
          </p:cNvPicPr>
          <p:nvPr/>
        </p:nvPicPr>
        <p:blipFill>
          <a:blip r:embed="rId1"/>
          <a:stretch>
            <a:fillRect/>
          </a:stretch>
        </p:blipFill>
        <p:spPr>
          <a:xfrm>
            <a:off x="10054590" y="4717415"/>
            <a:ext cx="2137410" cy="213741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sym typeface="+mn-ea"/>
              </a:rPr>
              <a:t>基础理论和概念</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数据类型</a:t>
            </a:r>
            <a:endParaRPr lang="zh-CN" altLang="en-US" dirty="0">
              <a:latin typeface="汉仪夏日体W" charset="0"/>
              <a:ea typeface="汉仪夏日体W" charset="0"/>
              <a:cs typeface="汉仪夏日体W" charset="0"/>
            </a:endParaRPr>
          </a:p>
        </p:txBody>
      </p:sp>
      <p:pic>
        <p:nvPicPr>
          <p:cNvPr id="2" name="图片 1" descr="Group_209"/>
          <p:cNvPicPr>
            <a:picLocks noChangeAspect="1"/>
          </p:cNvPicPr>
          <p:nvPr/>
        </p:nvPicPr>
        <p:blipFill>
          <a:blip r:embed="rId2"/>
          <a:stretch>
            <a:fillRect/>
          </a:stretch>
        </p:blipFill>
        <p:spPr>
          <a:xfrm>
            <a:off x="4488180" y="3429000"/>
            <a:ext cx="3220720" cy="3053715"/>
          </a:xfrm>
          <a:prstGeom prst="rect">
            <a:avLst/>
          </a:prstGeom>
        </p:spPr>
      </p:pic>
      <p:grpSp>
        <p:nvGrpSpPr>
          <p:cNvPr id="5" name="组合 4"/>
          <p:cNvGrpSpPr/>
          <p:nvPr/>
        </p:nvGrpSpPr>
        <p:grpSpPr>
          <a:xfrm>
            <a:off x="2371090" y="3526155"/>
            <a:ext cx="1845310" cy="558800"/>
            <a:chOff x="3734" y="5553"/>
            <a:chExt cx="2906" cy="880"/>
          </a:xfrm>
        </p:grpSpPr>
        <p:sp>
          <p:nvSpPr>
            <p:cNvPr id="4" name="线形标注 1(无边框) 3"/>
            <p:cNvSpPr/>
            <p:nvPr/>
          </p:nvSpPr>
          <p:spPr>
            <a:xfrm flipH="1">
              <a:off x="3734" y="5553"/>
              <a:ext cx="2314"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3734" y="5651"/>
              <a:ext cx="2907"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sym typeface="+mn-ea"/>
                </a:rPr>
                <a:t>整数类型</a:t>
              </a:r>
              <a:endParaRPr lang="zh-CN" altLang="en-US" sz="2400">
                <a:latin typeface="华文中宋" panose="02010600040101010101" charset="-122"/>
                <a:ea typeface="华文中宋" panose="02010600040101010101" charset="-122"/>
                <a:sym typeface="+mn-ea"/>
              </a:endParaRPr>
            </a:p>
          </p:txBody>
        </p:sp>
      </p:grpSp>
      <p:grpSp>
        <p:nvGrpSpPr>
          <p:cNvPr id="18" name="组合 17"/>
          <p:cNvGrpSpPr/>
          <p:nvPr/>
        </p:nvGrpSpPr>
        <p:grpSpPr>
          <a:xfrm>
            <a:off x="3289935" y="2738120"/>
            <a:ext cx="1696720" cy="558800"/>
            <a:chOff x="5181" y="4312"/>
            <a:chExt cx="2672" cy="880"/>
          </a:xfrm>
        </p:grpSpPr>
        <p:sp>
          <p:nvSpPr>
            <p:cNvPr id="7" name="线形标注 1(无边框) 6"/>
            <p:cNvSpPr/>
            <p:nvPr>
              <p:custDataLst>
                <p:tags r:id="rId3"/>
              </p:custDataLst>
            </p:nvPr>
          </p:nvSpPr>
          <p:spPr>
            <a:xfrm flipH="1">
              <a:off x="5181" y="4312"/>
              <a:ext cx="2314"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5279" y="4380"/>
              <a:ext cx="2574"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浮点类型</a:t>
              </a:r>
              <a:endParaRPr lang="zh-CN" altLang="en-US" sz="2400">
                <a:latin typeface="华文中宋" panose="02010600040101010101" charset="-122"/>
                <a:ea typeface="华文中宋" panose="02010600040101010101" charset="-122"/>
              </a:endParaRPr>
            </a:p>
          </p:txBody>
        </p:sp>
      </p:grpSp>
      <p:grpSp>
        <p:nvGrpSpPr>
          <p:cNvPr id="19" name="组合 18"/>
          <p:cNvGrpSpPr/>
          <p:nvPr/>
        </p:nvGrpSpPr>
        <p:grpSpPr>
          <a:xfrm>
            <a:off x="7624445" y="2738120"/>
            <a:ext cx="1874520" cy="558800"/>
            <a:chOff x="12007" y="4312"/>
            <a:chExt cx="2952" cy="880"/>
          </a:xfrm>
        </p:grpSpPr>
        <p:sp>
          <p:nvSpPr>
            <p:cNvPr id="6" name="线形标注 1(无边框) 5"/>
            <p:cNvSpPr/>
            <p:nvPr>
              <p:custDataLst>
                <p:tags r:id="rId4"/>
              </p:custDataLst>
            </p:nvPr>
          </p:nvSpPr>
          <p:spPr>
            <a:xfrm flipH="1">
              <a:off x="12034" y="4312"/>
              <a:ext cx="2314"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12007" y="4397"/>
              <a:ext cx="2952"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字符类型</a:t>
              </a:r>
              <a:endParaRPr lang="zh-CN" altLang="en-US" sz="2400">
                <a:latin typeface="华文中宋" panose="02010600040101010101" charset="-122"/>
                <a:ea typeface="华文中宋" panose="02010600040101010101" charset="-122"/>
              </a:endParaRPr>
            </a:p>
          </p:txBody>
        </p:sp>
      </p:grpSp>
      <p:grpSp>
        <p:nvGrpSpPr>
          <p:cNvPr id="20" name="组合 19"/>
          <p:cNvGrpSpPr/>
          <p:nvPr/>
        </p:nvGrpSpPr>
        <p:grpSpPr>
          <a:xfrm>
            <a:off x="8585835" y="3526155"/>
            <a:ext cx="1756410" cy="558800"/>
            <a:chOff x="13521" y="5553"/>
            <a:chExt cx="2766" cy="880"/>
          </a:xfrm>
        </p:grpSpPr>
        <p:sp>
          <p:nvSpPr>
            <p:cNvPr id="8" name="线形标注 1(无边框) 7"/>
            <p:cNvSpPr/>
            <p:nvPr>
              <p:custDataLst>
                <p:tags r:id="rId5"/>
              </p:custDataLst>
            </p:nvPr>
          </p:nvSpPr>
          <p:spPr>
            <a:xfrm flipH="1">
              <a:off x="13521" y="5553"/>
              <a:ext cx="2314"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13603" y="5651"/>
              <a:ext cx="2685"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布尔类型</a:t>
              </a:r>
              <a:endParaRPr lang="zh-CN" altLang="en-US" sz="2400">
                <a:latin typeface="华文中宋" panose="02010600040101010101" charset="-122"/>
                <a:ea typeface="华文中宋" panose="02010600040101010101" charset="-122"/>
              </a:endParaRPr>
            </a:p>
          </p:txBody>
        </p:sp>
      </p:grpSp>
      <p:sp>
        <p:nvSpPr>
          <p:cNvPr id="13" name="文本框 12"/>
          <p:cNvSpPr txBox="1"/>
          <p:nvPr/>
        </p:nvSpPr>
        <p:spPr>
          <a:xfrm>
            <a:off x="427355" y="4314190"/>
            <a:ext cx="3413125"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a = 1;</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int b = 120119110;</a:t>
            </a:r>
            <a:endParaRPr lang="en-US" altLang="zh-CN" sz="2400">
              <a:latin typeface="华文中宋" panose="02010600040101010101" charset="-122"/>
              <a:ea typeface="华文中宋" panose="02010600040101010101" charset="-122"/>
            </a:endParaRPr>
          </a:p>
        </p:txBody>
      </p:sp>
      <p:sp>
        <p:nvSpPr>
          <p:cNvPr id="14" name="文本框 13"/>
          <p:cNvSpPr txBox="1"/>
          <p:nvPr/>
        </p:nvSpPr>
        <p:spPr>
          <a:xfrm>
            <a:off x="855345" y="1678940"/>
            <a:ext cx="336169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float a = 0.1;</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b = 3.14159;</a:t>
            </a:r>
            <a:endParaRPr lang="en-US" altLang="zh-CN" sz="2400">
              <a:latin typeface="华文中宋" panose="02010600040101010101" charset="-122"/>
              <a:ea typeface="华文中宋" panose="02010600040101010101" charset="-122"/>
            </a:endParaRPr>
          </a:p>
        </p:txBody>
      </p:sp>
      <p:sp>
        <p:nvSpPr>
          <p:cNvPr id="15" name="文本框 14"/>
          <p:cNvSpPr txBox="1"/>
          <p:nvPr/>
        </p:nvSpPr>
        <p:spPr>
          <a:xfrm>
            <a:off x="8277860" y="1688465"/>
            <a:ext cx="3175635"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cs typeface="华文中宋" panose="02010600040101010101" charset="-122"/>
              </a:rPr>
              <a:t>char words = “</a:t>
            </a:r>
            <a:r>
              <a:rPr lang="zh-CN" altLang="en-US" sz="2400">
                <a:latin typeface="华文中宋" panose="02010600040101010101" charset="-122"/>
                <a:ea typeface="华文中宋" panose="02010600040101010101" charset="-122"/>
                <a:cs typeface="华文中宋" panose="02010600040101010101" charset="-122"/>
              </a:rPr>
              <a:t>我是小猫老板！</a:t>
            </a:r>
            <a:r>
              <a:rPr lang="en-US" altLang="zh-CN" sz="2400">
                <a:latin typeface="华文中宋" panose="02010600040101010101" charset="-122"/>
                <a:ea typeface="华文中宋" panose="02010600040101010101" charset="-122"/>
                <a:cs typeface="华文中宋" panose="02010600040101010101" charset="-122"/>
              </a:rPr>
              <a:t>”;</a:t>
            </a:r>
            <a:endParaRPr lang="en-US" altLang="zh-CN" sz="2400">
              <a:latin typeface="华文中宋" panose="02010600040101010101" charset="-122"/>
              <a:ea typeface="华文中宋" panose="02010600040101010101" charset="-122"/>
              <a:cs typeface="华文中宋" panose="02010600040101010101" charset="-122"/>
            </a:endParaRPr>
          </a:p>
        </p:txBody>
      </p:sp>
      <p:sp>
        <p:nvSpPr>
          <p:cNvPr id="16" name="文本框 15"/>
          <p:cNvSpPr txBox="1"/>
          <p:nvPr/>
        </p:nvSpPr>
        <p:spPr>
          <a:xfrm>
            <a:off x="8742680" y="4314190"/>
            <a:ext cx="3350260" cy="46037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bool decision1 = ture;</a:t>
            </a:r>
            <a:endParaRPr lang="en-US" altLang="zh-CN" sz="2400">
              <a:latin typeface="华文中宋" panose="02010600040101010101" charset="-122"/>
              <a:ea typeface="华文中宋" panose="02010600040101010101" charset="-122"/>
            </a:endParaRPr>
          </a:p>
        </p:txBody>
      </p:sp>
      <p:sp>
        <p:nvSpPr>
          <p:cNvPr id="3" name="文本框 2"/>
          <p:cNvSpPr txBox="1"/>
          <p:nvPr>
            <p:custDataLst>
              <p:tags r:id="rId6"/>
            </p:custDataLst>
          </p:nvPr>
        </p:nvSpPr>
        <p:spPr>
          <a:xfrm>
            <a:off x="7724775" y="4774565"/>
            <a:ext cx="233045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bool decision2 = false;</a:t>
            </a:r>
            <a:endParaRPr lang="en-US" altLang="zh-CN" sz="24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4" presetClass="entr" presetSubtype="1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500"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strVal val="#ppt_w*0.70"/>
                                          </p:val>
                                        </p:tav>
                                        <p:tav tm="100000">
                                          <p:val>
                                            <p:strVal val="#ppt_w"/>
                                          </p:val>
                                        </p:tav>
                                      </p:tavLst>
                                    </p:anim>
                                    <p:anim calcmode="lin" valueType="num">
                                      <p:cBhvr>
                                        <p:cTn id="48" dur="500" fill="hold"/>
                                        <p:tgtEl>
                                          <p:spTgt spid="14"/>
                                        </p:tgtEl>
                                        <p:attrNameLst>
                                          <p:attrName>ppt_h</p:attrName>
                                        </p:attrNameLst>
                                      </p:cBhvr>
                                      <p:tavLst>
                                        <p:tav tm="0">
                                          <p:val>
                                            <p:strVal val="#ppt_h"/>
                                          </p:val>
                                        </p:tav>
                                        <p:tav tm="100000">
                                          <p:val>
                                            <p:strVal val="#ppt_h"/>
                                          </p:val>
                                        </p:tav>
                                      </p:tavLst>
                                    </p:anim>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grpId="0" nodeType="clickEffect">
                                  <p:stCondLst>
                                    <p:cond delay="0"/>
                                  </p:stCondLst>
                                  <p:childTnLst>
                                    <p:set>
                                      <p:cBhvr>
                                        <p:cTn id="53" dur="500"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strVal val="#ppt_w*0.70"/>
                                          </p:val>
                                        </p:tav>
                                        <p:tav tm="100000">
                                          <p:val>
                                            <p:strVal val="#ppt_w"/>
                                          </p:val>
                                        </p:tav>
                                      </p:tavLst>
                                    </p:anim>
                                    <p:anim calcmode="lin" valueType="num">
                                      <p:cBhvr>
                                        <p:cTn id="55" dur="500" fill="hold"/>
                                        <p:tgtEl>
                                          <p:spTgt spid="15"/>
                                        </p:tgtEl>
                                        <p:attrNameLst>
                                          <p:attrName>ppt_h</p:attrName>
                                        </p:attrNameLst>
                                      </p:cBhvr>
                                      <p:tavLst>
                                        <p:tav tm="0">
                                          <p:val>
                                            <p:strVal val="#ppt_h"/>
                                          </p:val>
                                        </p:tav>
                                        <p:tav tm="100000">
                                          <p:val>
                                            <p:strVal val="#ppt_h"/>
                                          </p:val>
                                        </p:tav>
                                      </p:tavLst>
                                    </p:anim>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 presetClass="entr" presetSubtype="4"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ppt_x"/>
                                          </p:val>
                                        </p:tav>
                                        <p:tav tm="100000">
                                          <p:val>
                                            <p:strVal val="#ppt_x"/>
                                          </p:val>
                                        </p:tav>
                                      </p:tavLst>
                                    </p:anim>
                                    <p:anim calcmode="lin" valueType="num">
                                      <p:cBhvr additive="base">
                                        <p:cTn id="6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3" grpId="0"/>
      <p:bldP spid="13" grpId="1"/>
      <p:bldP spid="14" grpId="0"/>
      <p:bldP spid="14" grpId="1"/>
      <p:bldP spid="15" grpId="0"/>
      <p:bldP spid="15" grpId="1"/>
      <p:bldP spid="16" grpId="0"/>
      <p:bldP spid="16"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sym typeface="+mn-ea"/>
              </a:rPr>
              <a:t>基础理论和概念</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运算符</a:t>
            </a:r>
            <a:endParaRPr lang="zh-CN" altLang="en-US" dirty="0">
              <a:latin typeface="汉仪夏日体W" charset="0"/>
              <a:ea typeface="汉仪夏日体W" charset="0"/>
              <a:cs typeface="汉仪夏日体W" charset="0"/>
            </a:endParaRPr>
          </a:p>
        </p:txBody>
      </p:sp>
      <p:pic>
        <p:nvPicPr>
          <p:cNvPr id="2" name="图片 1" descr="Group_209"/>
          <p:cNvPicPr>
            <a:picLocks noChangeAspect="1"/>
          </p:cNvPicPr>
          <p:nvPr>
            <p:custDataLst>
              <p:tags r:id="rId1"/>
            </p:custDataLst>
          </p:nvPr>
        </p:nvPicPr>
        <p:blipFill>
          <a:blip r:embed="rId2"/>
          <a:stretch>
            <a:fillRect/>
          </a:stretch>
        </p:blipFill>
        <p:spPr>
          <a:xfrm>
            <a:off x="4488180" y="3429000"/>
            <a:ext cx="3220720" cy="3053715"/>
          </a:xfrm>
          <a:prstGeom prst="rect">
            <a:avLst/>
          </a:prstGeom>
        </p:spPr>
      </p:pic>
      <p:grpSp>
        <p:nvGrpSpPr>
          <p:cNvPr id="16" name="组合 15"/>
          <p:cNvGrpSpPr/>
          <p:nvPr/>
        </p:nvGrpSpPr>
        <p:grpSpPr>
          <a:xfrm>
            <a:off x="2061210" y="3526155"/>
            <a:ext cx="1845310" cy="558800"/>
            <a:chOff x="3246" y="5553"/>
            <a:chExt cx="2906" cy="880"/>
          </a:xfrm>
        </p:grpSpPr>
        <p:sp>
          <p:nvSpPr>
            <p:cNvPr id="4" name="线形标注 1(无边框) 3"/>
            <p:cNvSpPr/>
            <p:nvPr>
              <p:custDataLst>
                <p:tags r:id="rId3"/>
              </p:custDataLst>
            </p:nvPr>
          </p:nvSpPr>
          <p:spPr>
            <a:xfrm flipH="1">
              <a:off x="3373" y="5553"/>
              <a:ext cx="2675"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3246" y="5651"/>
              <a:ext cx="2907" cy="725"/>
            </a:xfrm>
            <a:prstGeom prst="rect">
              <a:avLst/>
            </a:prstGeom>
            <a:noFill/>
          </p:spPr>
          <p:txBody>
            <a:bodyPr wrap="square" rtlCol="0">
              <a:spAutoFit/>
            </a:bodyPr>
            <a:p>
              <a:pPr algn="ctr"/>
              <a:r>
                <a:rPr lang="zh-CN" altLang="en-US" sz="2400">
                  <a:latin typeface="华文中宋" panose="02010600040101010101" charset="-122"/>
                  <a:ea typeface="华文中宋" panose="02010600040101010101" charset="-122"/>
                  <a:sym typeface="+mn-ea"/>
                </a:rPr>
                <a:t>加法</a:t>
              </a:r>
              <a:r>
                <a:rPr lang="zh-CN" altLang="en-US" sz="2400">
                  <a:latin typeface="华文中宋" panose="02010600040101010101" charset="-122"/>
                  <a:ea typeface="华文中宋" panose="02010600040101010101" charset="-122"/>
                  <a:sym typeface="+mn-ea"/>
                </a:rPr>
                <a:t>运算符</a:t>
              </a:r>
              <a:endParaRPr lang="zh-CN" altLang="en-US" sz="2400">
                <a:latin typeface="华文中宋" panose="02010600040101010101" charset="-122"/>
                <a:ea typeface="华文中宋" panose="02010600040101010101" charset="-122"/>
                <a:sym typeface="+mn-ea"/>
              </a:endParaRPr>
            </a:p>
          </p:txBody>
        </p:sp>
      </p:grpSp>
      <p:grpSp>
        <p:nvGrpSpPr>
          <p:cNvPr id="19" name="组合 18"/>
          <p:cNvGrpSpPr/>
          <p:nvPr/>
        </p:nvGrpSpPr>
        <p:grpSpPr>
          <a:xfrm>
            <a:off x="8585835" y="3526155"/>
            <a:ext cx="1835785" cy="558800"/>
            <a:chOff x="13521" y="5553"/>
            <a:chExt cx="2891" cy="880"/>
          </a:xfrm>
        </p:grpSpPr>
        <p:sp>
          <p:nvSpPr>
            <p:cNvPr id="8" name="线形标注 1(无边框) 7"/>
            <p:cNvSpPr/>
            <p:nvPr>
              <p:custDataLst>
                <p:tags r:id="rId5"/>
              </p:custDataLst>
            </p:nvPr>
          </p:nvSpPr>
          <p:spPr>
            <a:xfrm flipH="1">
              <a:off x="13521" y="5553"/>
              <a:ext cx="2629"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6"/>
              </p:custDataLst>
            </p:nvPr>
          </p:nvSpPr>
          <p:spPr>
            <a:xfrm>
              <a:off x="13548" y="5651"/>
              <a:ext cx="2865"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除法</a:t>
              </a:r>
              <a:r>
                <a:rPr lang="zh-CN" altLang="en-US" sz="2400">
                  <a:latin typeface="华文中宋" panose="02010600040101010101" charset="-122"/>
                  <a:ea typeface="华文中宋" panose="02010600040101010101" charset="-122"/>
                </a:rPr>
                <a:t>运算符</a:t>
              </a:r>
              <a:endParaRPr lang="zh-CN" altLang="en-US" sz="2400">
                <a:latin typeface="华文中宋" panose="02010600040101010101" charset="-122"/>
                <a:ea typeface="华文中宋" panose="02010600040101010101" charset="-122"/>
              </a:endParaRPr>
            </a:p>
          </p:txBody>
        </p:sp>
      </p:grpSp>
      <p:grpSp>
        <p:nvGrpSpPr>
          <p:cNvPr id="18" name="组合 17"/>
          <p:cNvGrpSpPr/>
          <p:nvPr/>
        </p:nvGrpSpPr>
        <p:grpSpPr>
          <a:xfrm>
            <a:off x="7761605" y="2536190"/>
            <a:ext cx="2240915" cy="558800"/>
            <a:chOff x="12223" y="3994"/>
            <a:chExt cx="3529" cy="880"/>
          </a:xfrm>
        </p:grpSpPr>
        <p:sp>
          <p:nvSpPr>
            <p:cNvPr id="3" name="线形标注 1(无边框) 2"/>
            <p:cNvSpPr/>
            <p:nvPr>
              <p:custDataLst>
                <p:tags r:id="rId7"/>
              </p:custDataLst>
            </p:nvPr>
          </p:nvSpPr>
          <p:spPr>
            <a:xfrm flipH="1">
              <a:off x="12223" y="3994"/>
              <a:ext cx="2981"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8"/>
              </p:custDataLst>
            </p:nvPr>
          </p:nvSpPr>
          <p:spPr>
            <a:xfrm>
              <a:off x="12366" y="4092"/>
              <a:ext cx="3386"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乘法</a:t>
              </a:r>
              <a:r>
                <a:rPr lang="zh-CN" altLang="en-US" sz="2400">
                  <a:latin typeface="华文中宋" panose="02010600040101010101" charset="-122"/>
                  <a:ea typeface="华文中宋" panose="02010600040101010101" charset="-122"/>
                </a:rPr>
                <a:t>运算符</a:t>
              </a:r>
              <a:endParaRPr lang="zh-CN" altLang="en-US" sz="2400">
                <a:latin typeface="华文中宋" panose="02010600040101010101" charset="-122"/>
                <a:ea typeface="华文中宋" panose="02010600040101010101" charset="-122"/>
              </a:endParaRPr>
            </a:p>
          </p:txBody>
        </p:sp>
      </p:grpSp>
      <p:grpSp>
        <p:nvGrpSpPr>
          <p:cNvPr id="17" name="组合 16"/>
          <p:cNvGrpSpPr/>
          <p:nvPr/>
        </p:nvGrpSpPr>
        <p:grpSpPr>
          <a:xfrm>
            <a:off x="2900680" y="2536190"/>
            <a:ext cx="1845310" cy="558800"/>
            <a:chOff x="4568" y="3994"/>
            <a:chExt cx="2906" cy="880"/>
          </a:xfrm>
        </p:grpSpPr>
        <p:sp>
          <p:nvSpPr>
            <p:cNvPr id="6" name="线形标注 1(无边框) 5"/>
            <p:cNvSpPr/>
            <p:nvPr>
              <p:custDataLst>
                <p:tags r:id="rId9"/>
              </p:custDataLst>
            </p:nvPr>
          </p:nvSpPr>
          <p:spPr>
            <a:xfrm flipH="1">
              <a:off x="4750" y="3994"/>
              <a:ext cx="2525"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10"/>
              </p:custDataLst>
            </p:nvPr>
          </p:nvSpPr>
          <p:spPr>
            <a:xfrm>
              <a:off x="4568" y="4092"/>
              <a:ext cx="2907" cy="725"/>
            </a:xfrm>
            <a:prstGeom prst="rect">
              <a:avLst/>
            </a:prstGeom>
            <a:noFill/>
          </p:spPr>
          <p:txBody>
            <a:bodyPr wrap="square" rtlCol="0">
              <a:spAutoFit/>
            </a:bodyPr>
            <a:p>
              <a:pPr algn="ctr"/>
              <a:r>
                <a:rPr lang="zh-CN" altLang="en-US" sz="2400">
                  <a:latin typeface="华文中宋" panose="02010600040101010101" charset="-122"/>
                  <a:ea typeface="华文中宋" panose="02010600040101010101" charset="-122"/>
                  <a:sym typeface="+mn-ea"/>
                </a:rPr>
                <a:t>减法</a:t>
              </a:r>
              <a:r>
                <a:rPr lang="zh-CN" altLang="en-US" sz="2400">
                  <a:latin typeface="华文中宋" panose="02010600040101010101" charset="-122"/>
                  <a:ea typeface="华文中宋" panose="02010600040101010101" charset="-122"/>
                  <a:sym typeface="+mn-ea"/>
                </a:rPr>
                <a:t>运算符</a:t>
              </a:r>
              <a:endParaRPr lang="zh-CN" altLang="en-US" sz="2400">
                <a:latin typeface="华文中宋" panose="02010600040101010101" charset="-122"/>
                <a:ea typeface="华文中宋" panose="02010600040101010101" charset="-122"/>
                <a:sym typeface="+mn-ea"/>
              </a:endParaRPr>
            </a:p>
          </p:txBody>
        </p:sp>
      </p:grpSp>
      <p:pic>
        <p:nvPicPr>
          <p:cNvPr id="10" name="图片 9" descr="29b3c1bd-1c7b-466b-825e-ff87f63db396_thumb"/>
          <p:cNvPicPr>
            <a:picLocks noChangeAspect="1"/>
          </p:cNvPicPr>
          <p:nvPr/>
        </p:nvPicPr>
        <p:blipFill>
          <a:blip r:embed="rId11"/>
          <a:stretch>
            <a:fillRect/>
          </a:stretch>
        </p:blipFill>
        <p:spPr>
          <a:xfrm>
            <a:off x="0" y="5688330"/>
            <a:ext cx="2248535" cy="1169670"/>
          </a:xfrm>
          <a:prstGeom prst="rect">
            <a:avLst/>
          </a:prstGeom>
        </p:spPr>
      </p:pic>
      <p:sp>
        <p:nvSpPr>
          <p:cNvPr id="11" name="文本框 10"/>
          <p:cNvSpPr txBox="1"/>
          <p:nvPr/>
        </p:nvSpPr>
        <p:spPr>
          <a:xfrm>
            <a:off x="157480" y="4505960"/>
            <a:ext cx="3453765"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a = 2 + 3;</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b = 0.1 + 3.14</a:t>
            </a:r>
            <a:endParaRPr lang="en-US" altLang="zh-CN" sz="2400">
              <a:latin typeface="华文中宋" panose="02010600040101010101" charset="-122"/>
              <a:ea typeface="华文中宋" panose="02010600040101010101" charset="-122"/>
            </a:endParaRPr>
          </a:p>
        </p:txBody>
      </p:sp>
      <p:sp>
        <p:nvSpPr>
          <p:cNvPr id="13" name="文本框 12"/>
          <p:cNvSpPr txBox="1"/>
          <p:nvPr/>
        </p:nvSpPr>
        <p:spPr>
          <a:xfrm>
            <a:off x="569595" y="1275080"/>
            <a:ext cx="333756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x = 3 - 1;</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y = 3.14 - 0.2;</a:t>
            </a:r>
            <a:endParaRPr lang="en-US" altLang="zh-CN" sz="2400">
              <a:latin typeface="华文中宋" panose="02010600040101010101" charset="-122"/>
              <a:ea typeface="华文中宋" panose="02010600040101010101" charset="-122"/>
            </a:endParaRPr>
          </a:p>
        </p:txBody>
      </p:sp>
      <p:sp>
        <p:nvSpPr>
          <p:cNvPr id="14" name="文本框 13"/>
          <p:cNvSpPr txBox="1"/>
          <p:nvPr/>
        </p:nvSpPr>
        <p:spPr>
          <a:xfrm>
            <a:off x="8356600" y="1275080"/>
            <a:ext cx="336550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x = 3 * 2;</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y = 1.2 * 3.2;</a:t>
            </a:r>
            <a:endParaRPr lang="en-US" altLang="zh-CN" sz="2400">
              <a:latin typeface="华文中宋" panose="02010600040101010101" charset="-122"/>
              <a:ea typeface="华文中宋" panose="02010600040101010101" charset="-122"/>
            </a:endParaRPr>
          </a:p>
        </p:txBody>
      </p:sp>
      <p:sp>
        <p:nvSpPr>
          <p:cNvPr id="15" name="文本框 14"/>
          <p:cNvSpPr txBox="1"/>
          <p:nvPr/>
        </p:nvSpPr>
        <p:spPr>
          <a:xfrm>
            <a:off x="8356600" y="4505960"/>
            <a:ext cx="365252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a = 8 / 2;</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b = 1.2 / 0.6;</a:t>
            </a:r>
            <a:endParaRPr lang="en-US" altLang="zh-CN" sz="2400">
              <a:latin typeface="华文中宋" panose="02010600040101010101" charset="-122"/>
              <a:ea typeface="华文中宋" panose="02010600040101010101" charset="-122"/>
            </a:endParaRPr>
          </a:p>
        </p:txBody>
      </p:sp>
      <p:pic>
        <p:nvPicPr>
          <p:cNvPr id="20" name="图片 19" descr="感叹号"/>
          <p:cNvPicPr>
            <a:picLocks noChangeAspect="1"/>
          </p:cNvPicPr>
          <p:nvPr/>
        </p:nvPicPr>
        <p:blipFill>
          <a:blip r:embed="rId12"/>
          <a:stretch>
            <a:fillRect/>
          </a:stretch>
        </p:blipFill>
        <p:spPr>
          <a:xfrm>
            <a:off x="7852410" y="5252720"/>
            <a:ext cx="1605280" cy="1605280"/>
          </a:xfrm>
          <a:prstGeom prst="rect">
            <a:avLst/>
          </a:prstGeom>
        </p:spPr>
      </p:pic>
      <p:grpSp>
        <p:nvGrpSpPr>
          <p:cNvPr id="23" name="组合 22"/>
          <p:cNvGrpSpPr/>
          <p:nvPr/>
        </p:nvGrpSpPr>
        <p:grpSpPr>
          <a:xfrm>
            <a:off x="9082405" y="5335905"/>
            <a:ext cx="2057400" cy="1264920"/>
            <a:chOff x="14303" y="8403"/>
            <a:chExt cx="3240" cy="1992"/>
          </a:xfrm>
        </p:grpSpPr>
        <p:sp>
          <p:nvSpPr>
            <p:cNvPr id="21" name="横卷形 20"/>
            <p:cNvSpPr/>
            <p:nvPr/>
          </p:nvSpPr>
          <p:spPr>
            <a:xfrm>
              <a:off x="14303" y="8403"/>
              <a:ext cx="3240" cy="1993"/>
            </a:xfrm>
            <a:prstGeom prst="horizontalScroll">
              <a:avLst/>
            </a:prstGeom>
            <a:solidFill>
              <a:srgbClr val="00B0F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14630" y="8843"/>
              <a:ext cx="2771" cy="1113"/>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注意除数不能为</a:t>
              </a:r>
              <a:r>
                <a:rPr lang="en-US" altLang="zh-CN" sz="2000">
                  <a:latin typeface="华文中宋" panose="02010600040101010101" charset="-122"/>
                  <a:ea typeface="华文中宋" panose="02010600040101010101" charset="-122"/>
                  <a:cs typeface="华文中宋" panose="02010600040101010101" charset="-122"/>
                </a:rPr>
                <a:t>0</a:t>
              </a:r>
              <a:r>
                <a:rPr lang="zh-CN" altLang="en-US" sz="2000">
                  <a:latin typeface="华文中宋" panose="02010600040101010101" charset="-122"/>
                  <a:ea typeface="华文中宋" panose="02010600040101010101" charset="-122"/>
                  <a:cs typeface="华文中宋" panose="02010600040101010101" charset="-122"/>
                </a:rPr>
                <a:t>哦喵</a:t>
              </a:r>
              <a:r>
                <a:rPr lang="en-US" altLang="zh-CN" sz="2000">
                  <a:latin typeface="华文中宋" panose="02010600040101010101" charset="-122"/>
                  <a:ea typeface="华文中宋" panose="02010600040101010101" charset="-122"/>
                  <a:cs typeface="华文中宋" panose="02010600040101010101" charset="-122"/>
                </a:rPr>
                <a:t>~</a:t>
              </a:r>
              <a:endParaRPr lang="en-US" altLang="zh-CN" sz="20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500"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strVal val="#ppt_w*0.70"/>
                                          </p:val>
                                        </p:tav>
                                        <p:tav tm="100000">
                                          <p:val>
                                            <p:strVal val="#ppt_w"/>
                                          </p:val>
                                        </p:tav>
                                      </p:tavLst>
                                    </p:anim>
                                    <p:anim calcmode="lin" valueType="num">
                                      <p:cBhvr>
                                        <p:cTn id="21" dur="500" fill="hold"/>
                                        <p:tgtEl>
                                          <p:spTgt spid="16"/>
                                        </p:tgtEl>
                                        <p:attrNameLst>
                                          <p:attrName>ppt_h</p:attrName>
                                        </p:attrNameLst>
                                      </p:cBhvr>
                                      <p:tavLst>
                                        <p:tav tm="0">
                                          <p:val>
                                            <p:strVal val="#ppt_h"/>
                                          </p:val>
                                        </p:tav>
                                        <p:tav tm="100000">
                                          <p:val>
                                            <p:strVal val="#ppt_h"/>
                                          </p:val>
                                        </p:tav>
                                      </p:tavLst>
                                    </p:anim>
                                    <p:animEffect transition="in" filter="fade">
                                      <p:cBhvr>
                                        <p:cTn id="22" dur="500"/>
                                        <p:tgtEl>
                                          <p:spTgt spid="16"/>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1000"/>
                            </p:stCondLst>
                            <p:childTnLst>
                              <p:par>
                                <p:cTn id="28" presetID="55" presetClass="entr" presetSubtype="0" fill="hold" nodeType="afterEffect">
                                  <p:stCondLst>
                                    <p:cond delay="0"/>
                                  </p:stCondLst>
                                  <p:childTnLst>
                                    <p:set>
                                      <p:cBhvr>
                                        <p:cTn id="29" dur="500"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strVal val="#ppt_w*0.70"/>
                                          </p:val>
                                        </p:tav>
                                        <p:tav tm="100000">
                                          <p:val>
                                            <p:strVal val="#ppt_w"/>
                                          </p:val>
                                        </p:tav>
                                      </p:tavLst>
                                    </p:anim>
                                    <p:anim calcmode="lin" valueType="num">
                                      <p:cBhvr>
                                        <p:cTn id="31" dur="500" fill="hold"/>
                                        <p:tgtEl>
                                          <p:spTgt spid="18"/>
                                        </p:tgtEl>
                                        <p:attrNameLst>
                                          <p:attrName>ppt_h</p:attrName>
                                        </p:attrNameLst>
                                      </p:cBhvr>
                                      <p:tavLst>
                                        <p:tav tm="0">
                                          <p:val>
                                            <p:strVal val="#ppt_h"/>
                                          </p:val>
                                        </p:tav>
                                        <p:tav tm="100000">
                                          <p:val>
                                            <p:strVal val="#ppt_h"/>
                                          </p:val>
                                        </p:tav>
                                      </p:tavLst>
                                    </p:anim>
                                    <p:animEffect transition="in" filter="fade">
                                      <p:cBhvr>
                                        <p:cTn id="32" dur="500"/>
                                        <p:tgtEl>
                                          <p:spTgt spid="18"/>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500" fill="hold">
                                          <p:stCondLst>
                                            <p:cond delay="0"/>
                                          </p:stCondLst>
                                        </p:cTn>
                                        <p:tgtEl>
                                          <p:spTgt spid="11"/>
                                        </p:tgtEl>
                                        <p:attrNameLst>
                                          <p:attrName>style.visibility</p:attrName>
                                        </p:attrNameLst>
                                      </p:cBhvr>
                                      <p:to>
                                        <p:strVal val="visible"/>
                                      </p:to>
                                    </p:set>
                                    <p:animEffect transition="in" filter="wheel(1)">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0-#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1+#ppt_w/2"/>
                                          </p:val>
                                        </p:tav>
                                        <p:tav tm="100000">
                                          <p:val>
                                            <p:strVal val="#ppt_x"/>
                                          </p:val>
                                        </p:tav>
                                      </p:tavLst>
                                    </p:anim>
                                    <p:anim calcmode="lin" valueType="num">
                                      <p:cBhvr additive="base">
                                        <p:cTn id="5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500" fill="hold">
                                          <p:stCondLst>
                                            <p:cond delay="0"/>
                                          </p:stCondLst>
                                        </p:cTn>
                                        <p:tgtEl>
                                          <p:spTgt spid="15"/>
                                        </p:tgtEl>
                                        <p:attrNameLst>
                                          <p:attrName>style.visibility</p:attrName>
                                        </p:attrNameLst>
                                      </p:cBhvr>
                                      <p:to>
                                        <p:strVal val="visible"/>
                                      </p:to>
                                    </p:set>
                                    <p:animEffect transition="in" filter="wheel(1)">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par>
                                <p:cTn id="64" presetID="14" presetClass="entr" presetSubtype="1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randombar(horizontal)">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3" grpId="0"/>
      <p:bldP spid="13" grpId="1"/>
      <p:bldP spid="14" grpId="0"/>
      <p:bldP spid="14" grpId="1"/>
      <p:bldP spid="11" grpId="0"/>
      <p:bldP spid="11" grpId="1"/>
      <p:bldP spid="15" grpId="0"/>
      <p:bldP spid="15"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commondata" val="eyJoZGlkIjoiMjBiZmU3ODM0N2ZlZTcxNjU0ODI3YmI4Y2NlNjVmMGU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000120141119A01PPBG">
  <a:themeElements>
    <a:clrScheme name="二1">
      <a:dk1>
        <a:srgbClr val="4D4D4D"/>
      </a:dk1>
      <a:lt1>
        <a:srgbClr val="FFFFFF"/>
      </a:lt1>
      <a:dk2>
        <a:srgbClr val="4D4D4D"/>
      </a:dk2>
      <a:lt2>
        <a:srgbClr val="FFFFFF"/>
      </a:lt2>
      <a:accent1>
        <a:srgbClr val="ED4645"/>
      </a:accent1>
      <a:accent2>
        <a:srgbClr val="DA74A4"/>
      </a:accent2>
      <a:accent3>
        <a:srgbClr val="FF6766"/>
      </a:accent3>
      <a:accent4>
        <a:srgbClr val="DE4E85"/>
      </a:accent4>
      <a:accent5>
        <a:srgbClr val="61A5B3"/>
      </a:accent5>
      <a:accent6>
        <a:srgbClr val="4B5BAB"/>
      </a:accent6>
      <a:hlink>
        <a:srgbClr val="92D050"/>
      </a:hlink>
      <a:folHlink>
        <a:srgbClr val="7F7F7F"/>
      </a:folHlink>
    </a:clrScheme>
    <a:fontScheme name="自定义 2">
      <a:majorFont>
        <a:latin typeface="等线 Light"/>
        <a:ea typeface="微软雅黑"/>
        <a:cs typeface=""/>
      </a:majorFont>
      <a:minorFont>
        <a:latin typeface="等线"/>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4153</Words>
  <Application>WPS 演示</Application>
  <PresentationFormat>宽屏</PresentationFormat>
  <Paragraphs>436</Paragraphs>
  <Slides>28</Slides>
  <Notes>1</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28</vt:i4>
      </vt:variant>
    </vt:vector>
  </HeadingPairs>
  <TitlesOfParts>
    <vt:vector size="50" baseType="lpstr">
      <vt:lpstr>Arial</vt:lpstr>
      <vt:lpstr>宋体</vt:lpstr>
      <vt:lpstr>Wingdings</vt:lpstr>
      <vt:lpstr>等线 Light</vt:lpstr>
      <vt:lpstr>Tempus Sans ITC</vt:lpstr>
      <vt:lpstr>幼圆</vt:lpstr>
      <vt:lpstr>汉仪夏日体W</vt:lpstr>
      <vt:lpstr>Segoe Print</vt:lpstr>
      <vt:lpstr>汉仪夏日体W</vt:lpstr>
      <vt:lpstr>Calibri</vt:lpstr>
      <vt:lpstr>汉仪夏日体W</vt:lpstr>
      <vt:lpstr>华文中宋</vt:lpstr>
      <vt:lpstr>Algerian</vt:lpstr>
      <vt:lpstr>微软雅黑 Light</vt:lpstr>
      <vt:lpstr>微软雅黑</vt:lpstr>
      <vt:lpstr>Arial Unicode MS</vt:lpstr>
      <vt:lpstr>等线</vt:lpstr>
      <vt:lpstr>YF补 汉仪夏日体+黑白emoji</vt:lpstr>
      <vt:lpstr>Calibri Light</vt:lpstr>
      <vt:lpstr>黑体</vt:lpstr>
      <vt:lpstr>A000120141119A01PPBG</vt:lpstr>
      <vt:lpstr>Office 主题</vt:lpstr>
      <vt:lpstr>C++之旅 简 易 计 算 器</vt:lpstr>
      <vt:lpstr>引入 —— C++中的算术运算</vt:lpstr>
      <vt:lpstr>PowerPoint 演示文稿</vt:lpstr>
      <vt:lpstr>PowerPoint 演示文稿</vt:lpstr>
      <vt:lpstr>基础理论和概念 —— c++程序的基本构成</vt:lpstr>
      <vt:lpstr>基础理论和概念 —— cin 和 cout</vt:lpstr>
      <vt:lpstr>基础理论和概念 —— cin 和 cout —— 趁热打铁</vt:lpstr>
      <vt:lpstr>基础理论和概念 —— 数据类型</vt:lpstr>
      <vt:lpstr>基础理论和概念 —— 运算符</vt:lpstr>
      <vt:lpstr>PowerPoint 演示文稿</vt:lpstr>
      <vt:lpstr>简易计算器制作</vt:lpstr>
      <vt:lpstr>简易计算器制作</vt:lpstr>
      <vt:lpstr>简易计算器制作</vt:lpstr>
      <vt:lpstr>简易计算器制作 —— 完整代码展示</vt:lpstr>
      <vt:lpstr>简易计算器制作 —— 辨析整形和浮点型的区别</vt:lpstr>
      <vt:lpstr>PowerPoint 演示文稿</vt:lpstr>
      <vt:lpstr>修饰符 —— 简介</vt:lpstr>
      <vt:lpstr>修饰符 —— const</vt:lpstr>
      <vt:lpstr>修饰符 —— const</vt:lpstr>
      <vt:lpstr>修饰符 —— const</vt:lpstr>
      <vt:lpstr>修饰符 —— static</vt:lpstr>
      <vt:lpstr>修饰符 —— static</vt:lpstr>
      <vt:lpstr>修饰符 —— static</vt:lpstr>
      <vt:lpstr>PowerPoint 演示文稿</vt:lpstr>
      <vt:lpstr>问答与小结</vt:lpstr>
      <vt:lpstr>问答与小结</vt:lpstr>
      <vt:lpstr>问答与小结</vt:lpstr>
      <vt:lpstr>问答与小结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CHMY</dc:creator>
  <cp:lastModifiedBy>如影随形</cp:lastModifiedBy>
  <cp:revision>22</cp:revision>
  <dcterms:created xsi:type="dcterms:W3CDTF">2023-08-09T12:44:00Z</dcterms:created>
  <dcterms:modified xsi:type="dcterms:W3CDTF">2023-12-13T09:54:46Z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2052-12.1.0.15990</vt:lpwstr>
  </property>
</Properties>
</file>